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28"/>
  </p:notesMasterIdLst>
  <p:sldIdLst>
    <p:sldId id="302" r:id="rId2"/>
    <p:sldId id="309" r:id="rId3"/>
    <p:sldId id="308" r:id="rId4"/>
    <p:sldId id="256" r:id="rId5"/>
    <p:sldId id="312" r:id="rId6"/>
    <p:sldId id="313" r:id="rId7"/>
    <p:sldId id="314" r:id="rId8"/>
    <p:sldId id="317" r:id="rId9"/>
    <p:sldId id="318" r:id="rId10"/>
    <p:sldId id="320" r:id="rId11"/>
    <p:sldId id="305" r:id="rId12"/>
    <p:sldId id="326" r:id="rId13"/>
    <p:sldId id="321" r:id="rId14"/>
    <p:sldId id="337" r:id="rId15"/>
    <p:sldId id="338" r:id="rId16"/>
    <p:sldId id="339" r:id="rId17"/>
    <p:sldId id="340" r:id="rId18"/>
    <p:sldId id="342" r:id="rId19"/>
    <p:sldId id="341" r:id="rId20"/>
    <p:sldId id="333" r:id="rId21"/>
    <p:sldId id="311" r:id="rId22"/>
    <p:sldId id="315" r:id="rId23"/>
    <p:sldId id="329" r:id="rId24"/>
    <p:sldId id="327" r:id="rId25"/>
    <p:sldId id="328" r:id="rId26"/>
    <p:sldId id="343" r:id="rId27"/>
  </p:sldIdLst>
  <p:sldSz cx="9144000" cy="5143500" type="screen16x9"/>
  <p:notesSz cx="6858000" cy="9144000"/>
  <p:embeddedFontLst>
    <p:embeddedFont>
      <p:font typeface="Cambria Math" panose="02040503050406030204" pitchFamily="18" charset="0"/>
      <p:regular r:id="rId29"/>
    </p:embeddedFont>
    <p:embeddedFont>
      <p:font typeface="Montserrat" panose="020B0604020202020204" charset="-18"/>
      <p:regular r:id="rId30"/>
      <p:bold r:id="rId31"/>
      <p:italic r:id="rId32"/>
      <p:boldItalic r:id="rId33"/>
    </p:embeddedFont>
    <p:embeddedFont>
      <p:font typeface="Lato Light" panose="020F0502020204030203" pitchFamily="34" charset="0"/>
      <p:regular r:id="rId34"/>
      <p:italic r:id="rId35"/>
    </p:embeddedFont>
    <p:embeddedFont>
      <p:font typeface="Karla" panose="020B0604020202020204" charset="0"/>
      <p:regular r:id="rId36"/>
      <p:bold r:id="rId37"/>
      <p:italic r:id="rId38"/>
      <p:boldItalic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699AEC"/>
    <a:srgbClr val="B0CAF5"/>
    <a:srgbClr val="FF2EFF"/>
    <a:srgbClr val="999999"/>
    <a:srgbClr val="00CC00"/>
    <a:srgbClr val="B21AB6"/>
    <a:srgbClr val="00FF00"/>
    <a:srgbClr val="FF5DFF"/>
    <a:srgbClr val="EFD1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1DA959-B81A-4371-96C9-0FACF9FE22F5}">
  <a:tblStyle styleId="{591DA959-B81A-4371-96C9-0FACF9FE22F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86" y="53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1.fntdata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72386804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3620945cf0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3620945cf0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06229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02794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fdcde4b98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3fdcde4b98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29352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309515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89929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86016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99789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324811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75725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3fdcde4b98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3fdcde4b98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26709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76837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384037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214815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95435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82916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67352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58772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75945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79851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79729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82781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/>
          <p:nvPr/>
        </p:nvSpPr>
        <p:spPr>
          <a:xfrm>
            <a:off x="218925" y="-9675"/>
            <a:ext cx="5276875" cy="5167075"/>
          </a:xfrm>
          <a:custGeom>
            <a:avLst/>
            <a:gdLst/>
            <a:ahLst/>
            <a:cxnLst/>
            <a:rect l="0" t="0" r="0" b="0"/>
            <a:pathLst>
              <a:path w="211075" h="206683" extrusionOk="0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10" name="Shape 10"/>
          <p:cNvSpPr/>
          <p:nvPr/>
        </p:nvSpPr>
        <p:spPr>
          <a:xfrm>
            <a:off x="-9675" y="-9675"/>
            <a:ext cx="5276875" cy="5167075"/>
          </a:xfrm>
          <a:custGeom>
            <a:avLst/>
            <a:gdLst/>
            <a:ahLst/>
            <a:cxnLst/>
            <a:rect l="0" t="0" r="0" b="0"/>
            <a:pathLst>
              <a:path w="211075" h="206683" extrusionOk="0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1" name="Shape 11"/>
          <p:cNvSpPr txBox="1">
            <a:spLocks noGrp="1"/>
          </p:cNvSpPr>
          <p:nvPr>
            <p:ph type="ctrTitle"/>
          </p:nvPr>
        </p:nvSpPr>
        <p:spPr>
          <a:xfrm>
            <a:off x="648300" y="3175950"/>
            <a:ext cx="3530700" cy="11820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/>
          <p:nvPr/>
        </p:nvSpPr>
        <p:spPr>
          <a:xfrm>
            <a:off x="228600" y="-10437"/>
            <a:ext cx="8229315" cy="5164387"/>
          </a:xfrm>
          <a:custGeom>
            <a:avLst/>
            <a:gdLst/>
            <a:ahLst/>
            <a:cxnLst/>
            <a:rect l="l" t="t" r="r" b="b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33" name="Google Shape;33;p7"/>
          <p:cNvSpPr/>
          <p:nvPr/>
        </p:nvSpPr>
        <p:spPr>
          <a:xfrm>
            <a:off x="0" y="-10437"/>
            <a:ext cx="8229315" cy="5164387"/>
          </a:xfrm>
          <a:custGeom>
            <a:avLst/>
            <a:gdLst/>
            <a:ahLst/>
            <a:cxnLst/>
            <a:rect l="l" t="t" r="r" b="b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34" name="Google Shape;34;p7"/>
          <p:cNvSpPr txBox="1">
            <a:spLocks noGrp="1"/>
          </p:cNvSpPr>
          <p:nvPr>
            <p:ph type="title"/>
          </p:nvPr>
        </p:nvSpPr>
        <p:spPr>
          <a:xfrm>
            <a:off x="838350" y="1807900"/>
            <a:ext cx="5324100" cy="48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body" idx="1"/>
          </p:nvPr>
        </p:nvSpPr>
        <p:spPr>
          <a:xfrm>
            <a:off x="838250" y="2419350"/>
            <a:ext cx="5324100" cy="2255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30200">
              <a:spcBef>
                <a:spcPts val="600"/>
              </a:spcBef>
              <a:spcAft>
                <a:spcPts val="0"/>
              </a:spcAft>
              <a:buSzPts val="1600"/>
              <a:buChar char="▸"/>
              <a:defRPr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▹"/>
              <a:defRPr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▹"/>
              <a:defRPr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388289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Naslov in vseb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smtClean="0"/>
              <a:t>Uredite slog naslova matrice</a:t>
            </a:r>
            <a:endParaRPr lang="sl-SI"/>
          </a:p>
        </p:txBody>
      </p:sp>
      <p:sp>
        <p:nvSpPr>
          <p:cNvPr id="3" name="Označba mesta vsebin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l-SI" smtClean="0"/>
              <a:t>Uredite sloge besedila matrice</a:t>
            </a:r>
          </a:p>
          <a:p>
            <a:pPr lvl="1"/>
            <a:r>
              <a:rPr lang="sl-SI" smtClean="0"/>
              <a:t>Druga raven</a:t>
            </a:r>
          </a:p>
          <a:p>
            <a:pPr lvl="2"/>
            <a:r>
              <a:rPr lang="sl-SI" smtClean="0"/>
              <a:t>Tretja raven</a:t>
            </a:r>
          </a:p>
          <a:p>
            <a:pPr lvl="3"/>
            <a:r>
              <a:rPr lang="sl-SI" smtClean="0"/>
              <a:t>Četrta raven</a:t>
            </a:r>
          </a:p>
          <a:p>
            <a:pPr lvl="4"/>
            <a:r>
              <a:rPr lang="sl-SI" smtClean="0"/>
              <a:t>Peta raven</a:t>
            </a:r>
            <a:endParaRPr lang="sl-SI"/>
          </a:p>
        </p:txBody>
      </p:sp>
      <p:sp>
        <p:nvSpPr>
          <p:cNvPr id="4" name="Označba mesta datuma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C6DCEFE1-B1F4-4328-9CD4-54637E3CA4A2}" type="datetimeFigureOut">
              <a:rPr lang="sl-SI" smtClean="0"/>
              <a:t>28.8.2018</a:t>
            </a:fld>
            <a:endParaRPr lang="sl-SI"/>
          </a:p>
        </p:txBody>
      </p:sp>
      <p:sp>
        <p:nvSpPr>
          <p:cNvPr id="5" name="Označba mesta noge 4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sl-SI"/>
          </a:p>
        </p:txBody>
      </p:sp>
      <p:sp>
        <p:nvSpPr>
          <p:cNvPr id="6" name="Označba mesta številke diapozitiva 5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03941248-5D7B-43CA-ABE7-3865BE4C8AC7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34521040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8BC34A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457200" y="741100"/>
            <a:ext cx="5185200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457200" y="1352550"/>
            <a:ext cx="5185200" cy="22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Karla"/>
              <a:buChar char="▸"/>
              <a:defRPr sz="20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Karla"/>
              <a:buChar char="▹"/>
              <a:defRPr sz="20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Karla"/>
              <a:buChar char="▹"/>
              <a:defRPr sz="20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Karla"/>
              <a:buChar char="●"/>
              <a:defRPr sz="20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Karla"/>
              <a:buChar char="○"/>
              <a:defRPr sz="20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Karla"/>
              <a:buChar char="■"/>
              <a:defRPr sz="20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Karla"/>
              <a:buChar char="●"/>
              <a:defRPr sz="20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Karla"/>
              <a:buChar char="○"/>
              <a:defRPr sz="20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Karla"/>
              <a:buChar char="■"/>
              <a:defRPr sz="20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61" r:id="rId2"/>
    <p:sldLayoutId id="2147483662" r:id="rId3"/>
  </p:sldLayoutIdLst>
  <p:transition>
    <p:fade thruBlk="1"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jp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15" y="-402622"/>
            <a:ext cx="2260452" cy="2260452"/>
          </a:xfrm>
          <a:prstGeom prst="rect">
            <a:avLst/>
          </a:prstGeom>
        </p:spPr>
      </p:pic>
      <p:sp>
        <p:nvSpPr>
          <p:cNvPr id="32" name="Shape 65"/>
          <p:cNvSpPr txBox="1">
            <a:spLocks/>
          </p:cNvSpPr>
          <p:nvPr/>
        </p:nvSpPr>
        <p:spPr>
          <a:xfrm>
            <a:off x="293591" y="3299732"/>
            <a:ext cx="7003040" cy="11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Montserrat"/>
              <a:buNone/>
              <a:defRPr sz="24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Montserrat"/>
              <a:buNone/>
              <a:defRPr sz="24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Montserrat"/>
              <a:buNone/>
              <a:defRPr sz="24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Montserrat"/>
              <a:buNone/>
              <a:defRPr sz="24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Montserrat"/>
              <a:buNone/>
              <a:defRPr sz="24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Montserrat"/>
              <a:buNone/>
              <a:defRPr sz="24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Montserrat"/>
              <a:buNone/>
              <a:defRPr sz="24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Montserrat"/>
              <a:buNone/>
              <a:defRPr sz="24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Montserrat"/>
              <a:buNone/>
              <a:defRPr sz="24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3200" dirty="0" smtClean="0">
                <a:solidFill>
                  <a:srgbClr val="FF0000"/>
                </a:solidFill>
              </a:rPr>
              <a:t>GPU</a:t>
            </a:r>
            <a:r>
              <a:rPr lang="en-US" sz="3200" dirty="0" smtClean="0">
                <a:solidFill>
                  <a:srgbClr val="0070C0"/>
                </a:solidFill>
              </a:rPr>
              <a:t>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Optimized Math Routines in the </a:t>
            </a:r>
            <a:r>
              <a:rPr lang="en-US" sz="3200" dirty="0" smtClean="0">
                <a:solidFill>
                  <a:srgbClr val="FF0000"/>
                </a:solidFill>
              </a:rPr>
              <a:t>Stan</a:t>
            </a:r>
            <a:r>
              <a:rPr lang="en-US" sz="3200" dirty="0" smtClean="0"/>
              <a:t> Math</a:t>
            </a:r>
            <a:r>
              <a:rPr lang="sl-SI" sz="3200" dirty="0" smtClean="0"/>
              <a:t> </a:t>
            </a:r>
            <a:r>
              <a:rPr lang="en-US" sz="3200" dirty="0" smtClean="0"/>
              <a:t>Library</a:t>
            </a:r>
            <a:r>
              <a:rPr lang="en-US" sz="2800" dirty="0" smtClean="0"/>
              <a:t/>
            </a:r>
            <a:br>
              <a:rPr lang="en-US" sz="2800" dirty="0" smtClean="0"/>
            </a:br>
            <a:endParaRPr lang="en-US" sz="2800" dirty="0"/>
          </a:p>
        </p:txBody>
      </p:sp>
      <p:sp>
        <p:nvSpPr>
          <p:cNvPr id="33" name="Rectangle 32"/>
          <p:cNvSpPr/>
          <p:nvPr/>
        </p:nvSpPr>
        <p:spPr>
          <a:xfrm>
            <a:off x="293591" y="4021045"/>
            <a:ext cx="664423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l-SI" sz="1600" dirty="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Rok Č</a:t>
            </a:r>
            <a:r>
              <a:rPr lang="sl-SI" sz="1600" dirty="0" smtClean="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ešnovar, Davor Sluga, Jure Demšar, Steve </a:t>
            </a:r>
            <a:r>
              <a:rPr lang="sl-SI" sz="1600" dirty="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Bronder, Erik Š</a:t>
            </a:r>
            <a:r>
              <a:rPr lang="sl-SI" sz="1600" dirty="0" smtClean="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trumbelj</a:t>
            </a:r>
            <a:endParaRPr lang="sl-SI" sz="1600" dirty="0">
              <a:solidFill>
                <a:schemeClr val="tx1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0146" y="344815"/>
            <a:ext cx="663173" cy="66317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768" y="86229"/>
            <a:ext cx="1180343" cy="1180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060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70000"/>
            <a:lum/>
          </a:blip>
          <a:srcRect/>
          <a:stretch>
            <a:fillRect t="-11000" b="-11000"/>
          </a:stretch>
        </a:blip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454820" y="2417862"/>
            <a:ext cx="2343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l-SI" dirty="0"/>
              <a:t> </a:t>
            </a:r>
          </a:p>
        </p:txBody>
      </p:sp>
      <p:sp>
        <p:nvSpPr>
          <p:cNvPr id="5" name="Rectangle 4"/>
          <p:cNvSpPr/>
          <p:nvPr/>
        </p:nvSpPr>
        <p:spPr>
          <a:xfrm>
            <a:off x="4454820" y="2417862"/>
            <a:ext cx="2343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l-SI" dirty="0"/>
              <a:t> </a:t>
            </a:r>
          </a:p>
        </p:txBody>
      </p:sp>
      <p:sp>
        <p:nvSpPr>
          <p:cNvPr id="8" name="Shape 109"/>
          <p:cNvSpPr txBox="1">
            <a:spLocks/>
          </p:cNvSpPr>
          <p:nvPr/>
        </p:nvSpPr>
        <p:spPr>
          <a:xfrm>
            <a:off x="307975" y="703663"/>
            <a:ext cx="5324100" cy="4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sl-SI" sz="2400" dirty="0" smtClean="0"/>
              <a:t>OpenCL</a:t>
            </a:r>
            <a:r>
              <a:rPr lang="sl-SI" sz="2400" dirty="0" smtClean="0">
                <a:solidFill>
                  <a:srgbClr val="FF0000"/>
                </a:solidFill>
              </a:rPr>
              <a:t> Context</a:t>
            </a:r>
          </a:p>
        </p:txBody>
      </p:sp>
      <p:sp>
        <p:nvSpPr>
          <p:cNvPr id="9" name="Shape 110"/>
          <p:cNvSpPr txBox="1">
            <a:spLocks/>
          </p:cNvSpPr>
          <p:nvPr/>
        </p:nvSpPr>
        <p:spPr>
          <a:xfrm>
            <a:off x="243265" y="1233390"/>
            <a:ext cx="4211555" cy="149224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355600">
              <a:spcBef>
                <a:spcPts val="600"/>
              </a:spcBef>
              <a:buSzPts val="2000"/>
              <a:buFont typeface="Arial"/>
              <a:buChar char="▸"/>
            </a:pPr>
            <a:r>
              <a:rPr lang="sl-SI" dirty="0" smtClean="0">
                <a:solidFill>
                  <a:schemeClr val="tx1"/>
                </a:solidFill>
                <a:latin typeface="Montserrat" panose="020B0604020202020204" charset="-18"/>
              </a:rPr>
              <a:t>We only </a:t>
            </a:r>
            <a:r>
              <a:rPr lang="sl-SI" dirty="0">
                <a:solidFill>
                  <a:schemeClr val="tx1"/>
                </a:solidFill>
                <a:latin typeface="Montserrat" panose="020B0604020202020204" charset="-18"/>
              </a:rPr>
              <a:t>want one context to exist so it’s stored as a </a:t>
            </a:r>
            <a:r>
              <a:rPr lang="sl-SI" dirty="0" smtClean="0">
                <a:solidFill>
                  <a:schemeClr val="tx1"/>
                </a:solidFill>
                <a:latin typeface="Montserrat" panose="020B0604020202020204" charset="-18"/>
              </a:rPr>
              <a:t>singleton.</a:t>
            </a:r>
            <a:endParaRPr lang="sl-SI" dirty="0">
              <a:solidFill>
                <a:schemeClr val="tx1"/>
              </a:solidFill>
              <a:latin typeface="Montserrat" panose="020B0604020202020204" charset="-18"/>
            </a:endParaRPr>
          </a:p>
          <a:p>
            <a:pPr marL="457200" indent="-355600">
              <a:spcBef>
                <a:spcPts val="600"/>
              </a:spcBef>
              <a:buSzPts val="2000"/>
              <a:buFont typeface="Arial"/>
              <a:buChar char="▸"/>
            </a:pPr>
            <a:r>
              <a:rPr lang="sl-SI" dirty="0" smtClean="0">
                <a:solidFill>
                  <a:schemeClr val="tx1"/>
                </a:solidFill>
                <a:latin typeface="Montserrat" panose="020B0604020202020204" charset="-18"/>
              </a:rPr>
              <a:t>Access </a:t>
            </a:r>
            <a:r>
              <a:rPr lang="sl-SI" dirty="0">
                <a:solidFill>
                  <a:schemeClr val="tx1"/>
                </a:solidFill>
                <a:latin typeface="Montserrat" panose="020B0604020202020204" charset="-18"/>
              </a:rPr>
              <a:t>the context through an adapter </a:t>
            </a:r>
            <a:r>
              <a:rPr lang="sl-SI" dirty="0" smtClean="0">
                <a:solidFill>
                  <a:schemeClr val="tx1"/>
                </a:solidFill>
                <a:latin typeface="Montserrat" panose="020B0604020202020204" charset="-18"/>
              </a:rPr>
              <a:t>API.</a:t>
            </a:r>
          </a:p>
          <a:p>
            <a:pPr marL="101600">
              <a:spcBef>
                <a:spcPts val="600"/>
              </a:spcBef>
              <a:buSzPts val="2000"/>
            </a:pPr>
            <a:endParaRPr lang="sl-SI" dirty="0" smtClean="0">
              <a:solidFill>
                <a:schemeClr val="tx1"/>
              </a:solidFill>
              <a:latin typeface="Montserrat" panose="020B0604020202020204" charset="-18"/>
            </a:endParaRPr>
          </a:p>
          <a:p>
            <a:pPr marL="101600">
              <a:spcBef>
                <a:spcPts val="600"/>
              </a:spcBef>
              <a:buSzPts val="2000"/>
            </a:pPr>
            <a:r>
              <a:rPr lang="sl-SI" dirty="0" smtClean="0">
                <a:solidFill>
                  <a:schemeClr val="tx1"/>
                </a:solidFill>
                <a:latin typeface="Montserrat" panose="020B0604020202020204" charset="-18"/>
              </a:rPr>
              <a:t>IE</a:t>
            </a:r>
            <a:r>
              <a:rPr lang="sl-SI" dirty="0">
                <a:solidFill>
                  <a:schemeClr val="tx1"/>
                </a:solidFill>
                <a:latin typeface="Montserrat" panose="020B0604020202020204" charset="-18"/>
              </a:rPr>
              <a:t>: In the adapter class </a:t>
            </a:r>
            <a:r>
              <a:rPr lang="sl-SI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Roboto Mono"/>
              </a:rPr>
              <a:t>opencl_context</a:t>
            </a:r>
            <a:endParaRPr lang="sl-SI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  <a:sym typeface="Roboto Mono"/>
            </a:endParaRPr>
          </a:p>
          <a:p>
            <a:pPr marL="457200" indent="-355600">
              <a:spcBef>
                <a:spcPts val="600"/>
              </a:spcBef>
              <a:buSzPts val="2000"/>
              <a:buFont typeface="Arial"/>
              <a:buChar char="▸"/>
            </a:pPr>
            <a:endParaRPr lang="sl-SI" sz="1800" dirty="0" smtClean="0"/>
          </a:p>
          <a:p>
            <a:pPr marL="457200" indent="-355600">
              <a:spcBef>
                <a:spcPts val="600"/>
              </a:spcBef>
              <a:buSzPts val="2000"/>
              <a:buFont typeface="Arial"/>
              <a:buChar char="▸"/>
            </a:pPr>
            <a:endParaRPr lang="en-US" sz="1800" dirty="0" smtClean="0"/>
          </a:p>
        </p:txBody>
      </p:sp>
      <p:sp>
        <p:nvSpPr>
          <p:cNvPr id="7" name="AutoShape 2" descr="Image result for 2x2x2 cub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sl-SI"/>
          </a:p>
        </p:txBody>
      </p:sp>
      <p:pic>
        <p:nvPicPr>
          <p:cNvPr id="10" name="Google Shape;62;p14"/>
          <p:cNvPicPr preferRelativeResize="0"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52246" y="513705"/>
            <a:ext cx="2670096" cy="380831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/>
          <p:nvPr/>
        </p:nvSpPr>
        <p:spPr>
          <a:xfrm>
            <a:off x="344261" y="2741871"/>
            <a:ext cx="4572000" cy="2546851"/>
          </a:xfrm>
          <a:prstGeom prst="rect">
            <a:avLst/>
          </a:prstGeom>
        </p:spPr>
        <p:txBody>
          <a:bodyPr>
            <a:spAutoFit/>
          </a:bodyPr>
          <a:lstStyle/>
          <a:p>
            <a:pPr lvl="0">
              <a:spcBef>
                <a:spcPts val="1600"/>
              </a:spcBef>
            </a:pPr>
            <a:r>
              <a:rPr lang="sl-SI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Roboto Mono"/>
              </a:rPr>
              <a:t/>
            </a:r>
            <a:br>
              <a:rPr lang="sl-SI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Roboto Mono"/>
              </a:rPr>
            </a:br>
            <a:r>
              <a:rPr lang="sl-SI" sz="1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Roboto Mono"/>
              </a:rPr>
              <a:t>// Return the stan program’s context</a:t>
            </a:r>
          </a:p>
          <a:p>
            <a:pPr lvl="0"/>
            <a:r>
              <a:rPr lang="sl-SI" sz="1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Roboto Mono"/>
              </a:rPr>
              <a:t>inline cl::Context&amp; context() {</a:t>
            </a:r>
            <a:br>
              <a:rPr lang="sl-SI" sz="1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Roboto Mono"/>
              </a:rPr>
            </a:br>
            <a:r>
              <a:rPr lang="sl-SI" sz="1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Roboto Mono"/>
              </a:rPr>
              <a:t>  return opencl_context_base::getInstance().context_;</a:t>
            </a:r>
            <a:br>
              <a:rPr lang="sl-SI" sz="1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Roboto Mono"/>
              </a:rPr>
            </a:br>
            <a:r>
              <a:rPr lang="sl-SI" sz="105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Roboto Mono"/>
              </a:rPr>
              <a:t>}</a:t>
            </a:r>
          </a:p>
          <a:p>
            <a:pPr lvl="0"/>
            <a:endParaRPr lang="sl-SI" sz="105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  <a:sym typeface="Roboto Mono"/>
            </a:endParaRPr>
          </a:p>
          <a:p>
            <a:pPr lvl="0"/>
            <a:r>
              <a:rPr lang="sl-SI" sz="105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Roboto Mono"/>
              </a:rPr>
              <a:t>...</a:t>
            </a:r>
          </a:p>
          <a:p>
            <a:pPr lvl="0"/>
            <a:endParaRPr lang="sl-SI" sz="105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  <a:sym typeface="Roboto Mono"/>
            </a:endParaRPr>
          </a:p>
          <a:p>
            <a:pPr lvl="0"/>
            <a:r>
              <a:rPr lang="sl-SI" sz="1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Roboto Mono"/>
              </a:rPr>
              <a:t>// developers access</a:t>
            </a:r>
          </a:p>
          <a:p>
            <a:pPr lvl="0"/>
            <a:r>
              <a:rPr lang="sl-SI" sz="1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Roboto Mono"/>
              </a:rPr>
              <a:t>auto ctx = opencl_context.context()</a:t>
            </a:r>
          </a:p>
          <a:p>
            <a:pPr marL="457200" indent="-355600">
              <a:spcBef>
                <a:spcPts val="600"/>
              </a:spcBef>
              <a:buSzPts val="2000"/>
              <a:buFont typeface="Arial"/>
              <a:buChar char="▸"/>
            </a:pPr>
            <a:endParaRPr lang="sl-SI" sz="3600" dirty="0"/>
          </a:p>
        </p:txBody>
      </p:sp>
    </p:spTree>
    <p:extLst>
      <p:ext uri="{BB962C8B-B14F-4D97-AF65-F5344CB8AC3E}">
        <p14:creationId xmlns:p14="http://schemas.microsoft.com/office/powerpoint/2010/main" val="3683349933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70000"/>
            <a:lum/>
          </a:blip>
          <a:srcRect/>
          <a:stretch>
            <a:fillRect l="68000" t="-1000" b="-9000"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bg1">
                    <a:lumMod val="65000"/>
                  </a:schemeClr>
                </a:solidFill>
              </a:rPr>
              <a:t>Making</a:t>
            </a:r>
            <a:r>
              <a:rPr lang="en" dirty="0" smtClean="0">
                <a:solidFill>
                  <a:srgbClr val="FF0000"/>
                </a:solidFill>
              </a:rPr>
              <a:t> </a:t>
            </a:r>
            <a:r>
              <a:rPr lang="en" dirty="0">
                <a:solidFill>
                  <a:srgbClr val="FF0000"/>
                </a:solidFill>
              </a:rPr>
              <a:t>Kernels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68" name="Google Shape;68;p15"/>
          <p:cNvSpPr txBox="1">
            <a:spLocks noGrp="1"/>
          </p:cNvSpPr>
          <p:nvPr>
            <p:ph type="body" idx="1"/>
          </p:nvPr>
        </p:nvSpPr>
        <p:spPr>
          <a:xfrm>
            <a:off x="286848" y="1151875"/>
            <a:ext cx="6594067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-355600">
              <a:buSzPts val="2000"/>
              <a:buFont typeface="Arial"/>
              <a:buChar char="▸"/>
            </a:pPr>
            <a:r>
              <a:rPr lang="sl-SI" sz="1400" dirty="0">
                <a:solidFill>
                  <a:schemeClr val="tx1"/>
                </a:solidFill>
                <a:latin typeface="Montserrat" panose="020B0604020202020204" charset="-18"/>
              </a:rPr>
              <a:t>We </a:t>
            </a:r>
            <a:r>
              <a:rPr lang="sl-SI" sz="1400" dirty="0" smtClean="0">
                <a:solidFill>
                  <a:schemeClr val="tx1"/>
                </a:solidFill>
                <a:latin typeface="Montserrat" panose="020B0604020202020204" charset="-18"/>
              </a:rPr>
              <a:t>want to make it simple for users to add and use kernels.</a:t>
            </a:r>
          </a:p>
          <a:p>
            <a:pPr indent="-355600">
              <a:buSzPts val="2000"/>
              <a:buFont typeface="Arial"/>
              <a:buChar char="▸"/>
            </a:pPr>
            <a:r>
              <a:rPr lang="sl-SI" sz="1400" dirty="0" smtClean="0">
                <a:solidFill>
                  <a:schemeClr val="tx1"/>
                </a:solidFill>
                <a:latin typeface="Montserrat" panose="020B0604020202020204" charset="-18"/>
              </a:rPr>
              <a:t>Reworked design with Sean Talts and Rok.</a:t>
            </a:r>
            <a:endParaRPr sz="1400" dirty="0">
              <a:solidFill>
                <a:schemeClr val="tx1"/>
              </a:solidFill>
              <a:latin typeface="Montserrat" panose="020B0604020202020204" charset="-18"/>
            </a:endParaRPr>
          </a:p>
          <a:p>
            <a:pPr marL="114300" lvl="0" indent="0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sl-SI" sz="1400" dirty="0" smtClean="0">
              <a:solidFill>
                <a:schemeClr val="tx1"/>
              </a:solidFill>
              <a:latin typeface="Montserrat" panose="020B0604020202020204" charset="-18"/>
            </a:endParaRPr>
          </a:p>
          <a:p>
            <a:pPr marL="114300" lvl="0" indent="0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400" b="1" dirty="0" smtClean="0">
                <a:solidFill>
                  <a:schemeClr val="tx1"/>
                </a:solidFill>
                <a:latin typeface="Montserrat" panose="020B0604020202020204" charset="-18"/>
              </a:rPr>
              <a:t>Making </a:t>
            </a:r>
            <a:r>
              <a:rPr lang="en" sz="1400" b="1" dirty="0">
                <a:solidFill>
                  <a:schemeClr val="tx1"/>
                </a:solidFill>
                <a:latin typeface="Montserrat" panose="020B0604020202020204" charset="-18"/>
              </a:rPr>
              <a:t>a kernel</a:t>
            </a:r>
            <a:r>
              <a:rPr lang="en" sz="1400" b="1" dirty="0" smtClean="0">
                <a:solidFill>
                  <a:schemeClr val="tx1"/>
                </a:solidFill>
                <a:latin typeface="Montserrat" panose="020B0604020202020204" charset="-18"/>
              </a:rPr>
              <a:t>:</a:t>
            </a:r>
            <a:r>
              <a:rPr lang="en" sz="1000" b="1" dirty="0" smtClean="0">
                <a:latin typeface="Roboto Mono"/>
                <a:ea typeface="Roboto Mono"/>
                <a:cs typeface="Roboto Mono"/>
                <a:sym typeface="Roboto Mono"/>
              </a:rPr>
              <a:t>                                                   </a:t>
            </a:r>
            <a:endParaRPr sz="1400" b="1" dirty="0"/>
          </a:p>
        </p:txBody>
      </p:sp>
      <p:sp>
        <p:nvSpPr>
          <p:cNvPr id="3" name="Freeform 2"/>
          <p:cNvSpPr/>
          <p:nvPr/>
        </p:nvSpPr>
        <p:spPr>
          <a:xfrm flipH="1" flipV="1">
            <a:off x="3349171" y="4147775"/>
            <a:ext cx="199996" cy="428855"/>
          </a:xfrm>
          <a:custGeom>
            <a:avLst/>
            <a:gdLst>
              <a:gd name="connsiteX0" fmla="*/ 210457 w 210457"/>
              <a:gd name="connsiteY0" fmla="*/ 0 h 420914"/>
              <a:gd name="connsiteX1" fmla="*/ 0 w 210457"/>
              <a:gd name="connsiteY1" fmla="*/ 420914 h 4209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10457" h="420914">
                <a:moveTo>
                  <a:pt x="210457" y="0"/>
                </a:moveTo>
                <a:lnTo>
                  <a:pt x="0" y="420914"/>
                </a:lnTo>
              </a:path>
            </a:pathLst>
          </a:custGeom>
          <a:noFill/>
          <a:ln>
            <a:solidFill>
              <a:srgbClr val="0070C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l-SI"/>
          </a:p>
        </p:txBody>
      </p:sp>
      <p:sp>
        <p:nvSpPr>
          <p:cNvPr id="4" name="Freeform 3"/>
          <p:cNvSpPr/>
          <p:nvPr/>
        </p:nvSpPr>
        <p:spPr>
          <a:xfrm>
            <a:off x="779929" y="3372966"/>
            <a:ext cx="426839" cy="420500"/>
          </a:xfrm>
          <a:custGeom>
            <a:avLst/>
            <a:gdLst>
              <a:gd name="connsiteX0" fmla="*/ 37709 w 429595"/>
              <a:gd name="connsiteY0" fmla="*/ 0 h 609600"/>
              <a:gd name="connsiteX1" fmla="*/ 37709 w 429595"/>
              <a:gd name="connsiteY1" fmla="*/ 377372 h 609600"/>
              <a:gd name="connsiteX2" fmla="*/ 429595 w 429595"/>
              <a:gd name="connsiteY2" fmla="*/ 609600 h 60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29595" h="609600">
                <a:moveTo>
                  <a:pt x="37709" y="0"/>
                </a:moveTo>
                <a:cubicBezTo>
                  <a:pt x="5052" y="137886"/>
                  <a:pt x="-27605" y="275772"/>
                  <a:pt x="37709" y="377372"/>
                </a:cubicBezTo>
                <a:cubicBezTo>
                  <a:pt x="103023" y="478972"/>
                  <a:pt x="266309" y="544286"/>
                  <a:pt x="429595" y="609600"/>
                </a:cubicBezTo>
              </a:path>
            </a:pathLst>
          </a:custGeom>
          <a:noFill/>
          <a:ln>
            <a:solidFill>
              <a:srgbClr val="00FF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l-SI"/>
          </a:p>
        </p:txBody>
      </p:sp>
      <p:sp>
        <p:nvSpPr>
          <p:cNvPr id="5" name="Freeform 4"/>
          <p:cNvSpPr/>
          <p:nvPr/>
        </p:nvSpPr>
        <p:spPr>
          <a:xfrm flipH="1">
            <a:off x="6306433" y="4124509"/>
            <a:ext cx="174196" cy="352398"/>
          </a:xfrm>
          <a:custGeom>
            <a:avLst/>
            <a:gdLst>
              <a:gd name="connsiteX0" fmla="*/ 0 w 573315"/>
              <a:gd name="connsiteY0" fmla="*/ 391886 h 391886"/>
              <a:gd name="connsiteX1" fmla="*/ 471715 w 573315"/>
              <a:gd name="connsiteY1" fmla="*/ 217714 h 391886"/>
              <a:gd name="connsiteX2" fmla="*/ 573315 w 573315"/>
              <a:gd name="connsiteY2" fmla="*/ 0 h 391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73315" h="391886">
                <a:moveTo>
                  <a:pt x="0" y="391886"/>
                </a:moveTo>
                <a:cubicBezTo>
                  <a:pt x="188081" y="337457"/>
                  <a:pt x="376163" y="283028"/>
                  <a:pt x="471715" y="217714"/>
                </a:cubicBezTo>
                <a:cubicBezTo>
                  <a:pt x="567268" y="152400"/>
                  <a:pt x="570291" y="76200"/>
                  <a:pt x="573315" y="0"/>
                </a:cubicBezTo>
              </a:path>
            </a:pathLst>
          </a:custGeom>
          <a:noFill/>
          <a:ln>
            <a:solidFill>
              <a:srgbClr val="B21AB6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l-SI"/>
          </a:p>
        </p:txBody>
      </p:sp>
      <p:sp>
        <p:nvSpPr>
          <p:cNvPr id="6" name="Rectangle 5"/>
          <p:cNvSpPr/>
          <p:nvPr/>
        </p:nvSpPr>
        <p:spPr>
          <a:xfrm>
            <a:off x="373743" y="3816732"/>
            <a:ext cx="839651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600"/>
              </a:spcAft>
            </a:pPr>
            <a:r>
              <a:rPr lang="sl-SI" dirty="0">
                <a:solidFill>
                  <a:srgbClr val="595959"/>
                </a:solidFill>
                <a:latin typeface="Roboto Mono"/>
              </a:rPr>
              <a:t>const </a:t>
            </a:r>
            <a:r>
              <a:rPr lang="sl-SI" dirty="0">
                <a:solidFill>
                  <a:srgbClr val="00FF00"/>
                </a:solidFill>
                <a:latin typeface="Roboto Mono"/>
              </a:rPr>
              <a:t>global_range_kernel</a:t>
            </a:r>
            <a:r>
              <a:rPr lang="sl-SI" dirty="0">
                <a:solidFill>
                  <a:srgbClr val="4A86E8"/>
                </a:solidFill>
                <a:latin typeface="Roboto Mono"/>
              </a:rPr>
              <a:t>&lt;cl::Buffer, cl::Buffer, int, int&gt;</a:t>
            </a:r>
            <a:r>
              <a:rPr lang="sl-SI" dirty="0">
                <a:solidFill>
                  <a:srgbClr val="595959"/>
                </a:solidFill>
                <a:latin typeface="Roboto Mono"/>
              </a:rPr>
              <a:t> </a:t>
            </a:r>
            <a:r>
              <a:rPr lang="sl-SI" dirty="0">
                <a:solidFill>
                  <a:srgbClr val="FF0000"/>
                </a:solidFill>
                <a:latin typeface="Roboto Mono"/>
              </a:rPr>
              <a:t>copy("copy"</a:t>
            </a:r>
            <a:r>
              <a:rPr lang="sl-SI" dirty="0">
                <a:solidFill>
                  <a:srgbClr val="595959"/>
                </a:solidFill>
                <a:latin typeface="Roboto Mono"/>
              </a:rPr>
              <a:t>, </a:t>
            </a:r>
            <a:r>
              <a:rPr lang="sl-SI" dirty="0">
                <a:solidFill>
                  <a:srgbClr val="FF00FF"/>
                </a:solidFill>
                <a:latin typeface="Roboto Mono"/>
              </a:rPr>
              <a:t>copy_kernel_code);</a:t>
            </a:r>
            <a:endParaRPr lang="sl-SI" dirty="0">
              <a:effectLst/>
            </a:endParaRPr>
          </a:p>
        </p:txBody>
      </p:sp>
      <p:sp>
        <p:nvSpPr>
          <p:cNvPr id="14" name="Google Shape;70;p15"/>
          <p:cNvSpPr txBox="1"/>
          <p:nvPr/>
        </p:nvSpPr>
        <p:spPr>
          <a:xfrm>
            <a:off x="1610811" y="4476907"/>
            <a:ext cx="3476720" cy="488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sl-SI" sz="1600" dirty="0" smtClean="0">
                <a:solidFill>
                  <a:srgbClr val="699AEC"/>
                </a:solidFill>
                <a:latin typeface="Montserrat" panose="020B0604020202020204" charset="-18"/>
                <a:cs typeface="Courier New" panose="02070309020205020404" pitchFamily="49" charset="0"/>
              </a:rPr>
              <a:t>Argument Types kernel accepts</a:t>
            </a:r>
            <a:endParaRPr sz="1600" dirty="0">
              <a:solidFill>
                <a:srgbClr val="699AEC"/>
              </a:solidFill>
              <a:latin typeface="Montserrat" panose="020B0604020202020204" charset="-18"/>
              <a:cs typeface="Courier New" panose="02070309020205020404" pitchFamily="49" charset="0"/>
            </a:endParaRPr>
          </a:p>
        </p:txBody>
      </p:sp>
      <p:sp>
        <p:nvSpPr>
          <p:cNvPr id="15" name="Freeform 14"/>
          <p:cNvSpPr/>
          <p:nvPr/>
        </p:nvSpPr>
        <p:spPr>
          <a:xfrm flipH="1">
            <a:off x="5030327" y="3207132"/>
            <a:ext cx="137886" cy="590543"/>
          </a:xfrm>
          <a:custGeom>
            <a:avLst/>
            <a:gdLst>
              <a:gd name="connsiteX0" fmla="*/ 210457 w 210457"/>
              <a:gd name="connsiteY0" fmla="*/ 0 h 420914"/>
              <a:gd name="connsiteX1" fmla="*/ 0 w 210457"/>
              <a:gd name="connsiteY1" fmla="*/ 420914 h 4209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10457" h="420914">
                <a:moveTo>
                  <a:pt x="210457" y="0"/>
                </a:moveTo>
                <a:lnTo>
                  <a:pt x="0" y="420914"/>
                </a:lnTo>
              </a:path>
            </a:pathLst>
          </a:custGeom>
          <a:noFill/>
          <a:ln>
            <a:solidFill>
              <a:srgbClr val="FF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l-SI"/>
          </a:p>
        </p:txBody>
      </p:sp>
      <p:sp>
        <p:nvSpPr>
          <p:cNvPr id="16" name="Google Shape;70;p15"/>
          <p:cNvSpPr txBox="1"/>
          <p:nvPr/>
        </p:nvSpPr>
        <p:spPr>
          <a:xfrm>
            <a:off x="373743" y="2634666"/>
            <a:ext cx="3476720" cy="488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sl-SI" sz="1600" dirty="0" smtClean="0">
                <a:solidFill>
                  <a:srgbClr val="00FF00"/>
                </a:solidFill>
                <a:latin typeface="Montserrat" panose="020B0604020202020204" charset="-18"/>
                <a:cs typeface="Courier New" panose="02070309020205020404" pitchFamily="49" charset="0"/>
              </a:rPr>
              <a:t>A kernel that only needs to set the global work size.</a:t>
            </a:r>
            <a:endParaRPr sz="1600" dirty="0">
              <a:solidFill>
                <a:srgbClr val="00FF00"/>
              </a:solidFill>
              <a:latin typeface="Montserrat" panose="020B0604020202020204" charset="-18"/>
              <a:cs typeface="Courier New" panose="02070309020205020404" pitchFamily="49" charset="0"/>
            </a:endParaRPr>
          </a:p>
        </p:txBody>
      </p:sp>
      <p:sp>
        <p:nvSpPr>
          <p:cNvPr id="17" name="Google Shape;70;p15"/>
          <p:cNvSpPr txBox="1"/>
          <p:nvPr/>
        </p:nvSpPr>
        <p:spPr>
          <a:xfrm>
            <a:off x="4225062" y="2718331"/>
            <a:ext cx="3476720" cy="488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sl-SI" sz="1600" dirty="0" smtClean="0">
                <a:solidFill>
                  <a:srgbClr val="FF0000"/>
                </a:solidFill>
                <a:latin typeface="Montserrat" panose="020B0604020202020204" charset="-18"/>
                <a:cs typeface="Courier New" panose="02070309020205020404" pitchFamily="49" charset="0"/>
              </a:rPr>
              <a:t>Name of kernel</a:t>
            </a:r>
            <a:endParaRPr sz="1600" dirty="0">
              <a:solidFill>
                <a:srgbClr val="FF0000"/>
              </a:solidFill>
              <a:latin typeface="Montserrat" panose="020B0604020202020204" charset="-18"/>
              <a:cs typeface="Courier New" panose="02070309020205020404" pitchFamily="49" charset="0"/>
            </a:endParaRPr>
          </a:p>
        </p:txBody>
      </p:sp>
      <p:sp>
        <p:nvSpPr>
          <p:cNvPr id="18" name="Google Shape;70;p15"/>
          <p:cNvSpPr txBox="1"/>
          <p:nvPr/>
        </p:nvSpPr>
        <p:spPr>
          <a:xfrm>
            <a:off x="5588188" y="4374745"/>
            <a:ext cx="2561666" cy="488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sl-SI" sz="1600" dirty="0" smtClean="0">
                <a:solidFill>
                  <a:srgbClr val="FF2EFF"/>
                </a:solidFill>
                <a:latin typeface="Montserrat" panose="020B0604020202020204" charset="-18"/>
                <a:cs typeface="Courier New" panose="02070309020205020404" pitchFamily="49" charset="0"/>
              </a:rPr>
              <a:t>String literal holding the kernel code</a:t>
            </a:r>
            <a:endParaRPr sz="1600" dirty="0">
              <a:solidFill>
                <a:srgbClr val="FF2EFF"/>
              </a:solidFill>
              <a:latin typeface="Montserrat" panose="020B0604020202020204" charset="-18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0414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454820" y="2417862"/>
            <a:ext cx="2343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l-SI" dirty="0"/>
              <a:t> </a:t>
            </a:r>
          </a:p>
        </p:txBody>
      </p:sp>
      <p:sp>
        <p:nvSpPr>
          <p:cNvPr id="5" name="Rectangle 4"/>
          <p:cNvSpPr/>
          <p:nvPr/>
        </p:nvSpPr>
        <p:spPr>
          <a:xfrm>
            <a:off x="4454820" y="2417862"/>
            <a:ext cx="2343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l-SI" dirty="0"/>
              <a:t> </a:t>
            </a:r>
          </a:p>
        </p:txBody>
      </p:sp>
      <p:sp>
        <p:nvSpPr>
          <p:cNvPr id="8" name="Shape 109"/>
          <p:cNvSpPr txBox="1">
            <a:spLocks/>
          </p:cNvSpPr>
          <p:nvPr/>
        </p:nvSpPr>
        <p:spPr>
          <a:xfrm>
            <a:off x="307975" y="1039727"/>
            <a:ext cx="3356449" cy="4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" sz="2400" dirty="0">
                <a:solidFill>
                  <a:srgbClr val="FF0000"/>
                </a:solidFill>
              </a:rPr>
              <a:t>Accessing Matrices </a:t>
            </a:r>
            <a:r>
              <a:rPr lang="en" sz="2400" dirty="0"/>
              <a:t>on the Device</a:t>
            </a:r>
            <a:endParaRPr lang="sl-SI" sz="2400" dirty="0" smtClean="0"/>
          </a:p>
        </p:txBody>
      </p:sp>
      <p:sp>
        <p:nvSpPr>
          <p:cNvPr id="9" name="Shape 110"/>
          <p:cNvSpPr txBox="1">
            <a:spLocks/>
          </p:cNvSpPr>
          <p:nvPr/>
        </p:nvSpPr>
        <p:spPr>
          <a:xfrm>
            <a:off x="243265" y="1597789"/>
            <a:ext cx="4396974" cy="22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01600">
              <a:spcBef>
                <a:spcPts val="600"/>
              </a:spcBef>
              <a:buSzPts val="2000"/>
            </a:pPr>
            <a:endParaRPr lang="sl-SI" dirty="0" smtClean="0">
              <a:solidFill>
                <a:schemeClr val="tx1"/>
              </a:solidFill>
              <a:latin typeface="Montserrat" panose="020B0604020202020204" charset="-18"/>
            </a:endParaRPr>
          </a:p>
          <a:p>
            <a:pPr marL="101600">
              <a:spcBef>
                <a:spcPts val="600"/>
              </a:spcBef>
              <a:buSzPts val="2000"/>
            </a:pPr>
            <a:r>
              <a:rPr lang="sl-SI" dirty="0" smtClean="0">
                <a:solidFill>
                  <a:schemeClr val="tx1"/>
                </a:solidFill>
                <a:latin typeface="Montserrat" panose="020B0604020202020204" charset="-18"/>
              </a:rPr>
              <a:t>Developers </a:t>
            </a:r>
            <a:r>
              <a:rPr lang="sl-SI" dirty="0">
                <a:solidFill>
                  <a:schemeClr val="tx1"/>
                </a:solidFill>
                <a:latin typeface="Montserrat" panose="020B0604020202020204" charset="-18"/>
              </a:rPr>
              <a:t>move </a:t>
            </a:r>
            <a:r>
              <a:rPr lang="sl-SI" dirty="0" smtClean="0">
                <a:solidFill>
                  <a:schemeClr val="tx1"/>
                </a:solidFill>
                <a:latin typeface="Montserrat" panose="020B0604020202020204" charset="-18"/>
              </a:rPr>
              <a:t>Stan </a:t>
            </a:r>
            <a:r>
              <a:rPr lang="sl-SI" dirty="0">
                <a:solidFill>
                  <a:schemeClr val="tx1"/>
                </a:solidFill>
                <a:latin typeface="Montserrat" panose="020B0604020202020204" charset="-18"/>
              </a:rPr>
              <a:t>matrices over to </a:t>
            </a:r>
            <a:r>
              <a:rPr lang="sl-SI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matrix_cl</a:t>
            </a:r>
            <a:r>
              <a:rPr lang="sl-SI" dirty="0" smtClean="0">
                <a:solidFill>
                  <a:schemeClr val="tx1"/>
                </a:solidFill>
                <a:latin typeface="Montserrat" panose="020B0604020202020204" charset="-18"/>
              </a:rPr>
              <a:t> matrices:</a:t>
            </a:r>
            <a:endParaRPr lang="sl-SI" dirty="0">
              <a:solidFill>
                <a:schemeClr val="tx1"/>
              </a:solidFill>
              <a:latin typeface="Montserrat" panose="020B0604020202020204" charset="-18"/>
            </a:endParaRPr>
          </a:p>
          <a:p>
            <a:pPr lvl="0">
              <a:spcBef>
                <a:spcPts val="1600"/>
              </a:spcBef>
            </a:pPr>
            <a:r>
              <a:rPr lang="sl-SI" sz="12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Roboto Mono"/>
              </a:rPr>
              <a:t>  matrix_d d1</a:t>
            </a:r>
            <a:endParaRPr lang="sl-SI" sz="12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  <a:sym typeface="Roboto Mono"/>
            </a:endParaRPr>
          </a:p>
          <a:p>
            <a:pPr lvl="0"/>
            <a:r>
              <a:rPr lang="sl-SI" sz="12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Roboto Mono"/>
              </a:rPr>
              <a:t>  matrix_cl </a:t>
            </a:r>
            <a:r>
              <a:rPr lang="sl-SI" sz="1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Roboto Mono"/>
              </a:rPr>
              <a:t>d1_cl(d1)</a:t>
            </a:r>
          </a:p>
          <a:p>
            <a:pPr marL="114300" lvl="0">
              <a:buSzPts val="1800"/>
            </a:pPr>
            <a:endParaRPr lang="sl-SI" dirty="0" smtClean="0">
              <a:solidFill>
                <a:schemeClr val="tx1"/>
              </a:solidFill>
              <a:latin typeface="Montserrat" panose="020B0604020202020204" charset="-18"/>
              <a:sym typeface="Roboto Mono"/>
            </a:endParaRPr>
          </a:p>
          <a:p>
            <a:pPr marL="114300" lvl="0">
              <a:buSzPts val="1800"/>
            </a:pPr>
            <a:endParaRPr lang="sl-SI" dirty="0">
              <a:solidFill>
                <a:schemeClr val="tx1"/>
              </a:solidFill>
              <a:latin typeface="Montserrat" panose="020B0604020202020204" charset="-18"/>
              <a:sym typeface="Roboto Mono"/>
            </a:endParaRPr>
          </a:p>
          <a:p>
            <a:pPr marL="114300" lvl="0">
              <a:buSzPts val="1800"/>
            </a:pPr>
            <a:r>
              <a:rPr lang="sl-SI" dirty="0" smtClean="0">
                <a:solidFill>
                  <a:schemeClr val="tx1"/>
                </a:solidFill>
                <a:latin typeface="Montserrat" panose="020B0604020202020204" charset="-18"/>
              </a:rPr>
              <a:t>Users </a:t>
            </a:r>
            <a:r>
              <a:rPr lang="sl-SI" dirty="0">
                <a:solidFill>
                  <a:schemeClr val="tx1"/>
                </a:solidFill>
                <a:latin typeface="Montserrat" panose="020B0604020202020204" charset="-18"/>
              </a:rPr>
              <a:t>operate on these like </a:t>
            </a:r>
            <a:r>
              <a:rPr lang="sl-SI" dirty="0" smtClean="0">
                <a:solidFill>
                  <a:schemeClr val="tx1"/>
                </a:solidFill>
                <a:latin typeface="Montserrat" panose="020B0604020202020204" charset="-18"/>
              </a:rPr>
              <a:t>Stan matrices:</a:t>
            </a:r>
            <a:endParaRPr lang="sl-SI" dirty="0">
              <a:solidFill>
                <a:schemeClr val="tx1"/>
              </a:solidFill>
              <a:latin typeface="Montserrat" panose="020B0604020202020204" charset="-18"/>
            </a:endParaRPr>
          </a:p>
          <a:p>
            <a:pPr lvl="0"/>
            <a:endParaRPr lang="sl-SI" dirty="0">
              <a:solidFill>
                <a:schemeClr val="tx1"/>
              </a:solidFill>
              <a:latin typeface="Montserrat" panose="020B0604020202020204" charset="-18"/>
              <a:sym typeface="Roboto Mono"/>
            </a:endParaRPr>
          </a:p>
          <a:p>
            <a:pPr lvl="0"/>
            <a:r>
              <a:rPr lang="sl-SI" sz="12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Roboto Mono"/>
              </a:rPr>
              <a:t>  matrix_cl </a:t>
            </a:r>
            <a:r>
              <a:rPr lang="sl-SI" sz="1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Roboto Mono"/>
              </a:rPr>
              <a:t>d3_cl = d1_cl + d2_cl</a:t>
            </a:r>
          </a:p>
          <a:p>
            <a:pPr lvl="0"/>
            <a:r>
              <a:rPr lang="sl-SI" sz="12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Roboto Mono"/>
              </a:rPr>
              <a:t>  matrix_cl </a:t>
            </a:r>
            <a:r>
              <a:rPr lang="sl-SI" sz="1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Roboto Mono"/>
              </a:rPr>
              <a:t>d4_cl = cholesky_decompose(d1_cl</a:t>
            </a:r>
            <a:r>
              <a:rPr lang="sl-SI" sz="12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Roboto Mono"/>
              </a:rPr>
              <a:t>)</a:t>
            </a:r>
            <a:endParaRPr lang="sl-SI" sz="1600" dirty="0" smtClean="0"/>
          </a:p>
          <a:p>
            <a:pPr marL="457200" indent="-355600">
              <a:spcBef>
                <a:spcPts val="600"/>
              </a:spcBef>
              <a:buSzPts val="2000"/>
              <a:buFont typeface="Arial"/>
              <a:buChar char="▸"/>
            </a:pPr>
            <a:endParaRPr lang="sl-SI" sz="1800" dirty="0" smtClean="0"/>
          </a:p>
          <a:p>
            <a:pPr marL="457200" indent="-355600">
              <a:spcBef>
                <a:spcPts val="600"/>
              </a:spcBef>
              <a:buSzPts val="2000"/>
              <a:buFont typeface="Arial"/>
              <a:buChar char="▸"/>
            </a:pPr>
            <a:endParaRPr lang="sl-SI" sz="1800" dirty="0" smtClean="0"/>
          </a:p>
          <a:p>
            <a:pPr marL="457200" indent="-355600">
              <a:spcBef>
                <a:spcPts val="600"/>
              </a:spcBef>
              <a:buSzPts val="2000"/>
              <a:buFont typeface="Arial"/>
              <a:buChar char="▸"/>
            </a:pPr>
            <a:endParaRPr lang="en-US" sz="1800" dirty="0" smtClean="0"/>
          </a:p>
        </p:txBody>
      </p:sp>
      <p:sp>
        <p:nvSpPr>
          <p:cNvPr id="7" name="AutoShape 2" descr="Image result for 2x2x2 cub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sl-SI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0894" y="1024525"/>
            <a:ext cx="3917168" cy="2937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815671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109"/>
          <p:cNvSpPr txBox="1">
            <a:spLocks/>
          </p:cNvSpPr>
          <p:nvPr/>
        </p:nvSpPr>
        <p:spPr>
          <a:xfrm>
            <a:off x="358775" y="3868058"/>
            <a:ext cx="5324100" cy="7055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sl-SI" sz="1200" dirty="0" smtClean="0"/>
              <a:t>First GPU-optimization available to Stan users:</a:t>
            </a:r>
            <a:endParaRPr lang="sl-SI" sz="1600" dirty="0" smtClean="0"/>
          </a:p>
          <a:p>
            <a:r>
              <a:rPr lang="sl-SI" sz="4200" dirty="0" smtClean="0">
                <a:solidFill>
                  <a:srgbClr val="FF0000"/>
                </a:solidFill>
              </a:rPr>
              <a:t>Cholesky</a:t>
            </a:r>
            <a:r>
              <a:rPr lang="sl-SI" sz="4200" dirty="0" smtClean="0"/>
              <a:t> Decomposition</a:t>
            </a:r>
          </a:p>
        </p:txBody>
      </p:sp>
      <p:sp>
        <p:nvSpPr>
          <p:cNvPr id="7" name="AutoShape 2" descr="Image result for 2x2x2 cub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702725090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454820" y="2417862"/>
            <a:ext cx="2343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l-SI" dirty="0"/>
              <a:t> </a:t>
            </a:r>
          </a:p>
        </p:txBody>
      </p:sp>
      <p:sp>
        <p:nvSpPr>
          <p:cNvPr id="5" name="Rectangle 4"/>
          <p:cNvSpPr/>
          <p:nvPr/>
        </p:nvSpPr>
        <p:spPr>
          <a:xfrm>
            <a:off x="4454820" y="2417862"/>
            <a:ext cx="2343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l-SI" dirty="0"/>
              <a:t> </a:t>
            </a:r>
          </a:p>
        </p:txBody>
      </p:sp>
      <p:sp>
        <p:nvSpPr>
          <p:cNvPr id="8" name="Shape 109"/>
          <p:cNvSpPr txBox="1">
            <a:spLocks/>
          </p:cNvSpPr>
          <p:nvPr/>
        </p:nvSpPr>
        <p:spPr>
          <a:xfrm>
            <a:off x="307975" y="1227228"/>
            <a:ext cx="5324100" cy="4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sl-SI" sz="2400" dirty="0">
                <a:solidFill>
                  <a:srgbClr val="FF0000"/>
                </a:solidFill>
              </a:rPr>
              <a:t>Cholesky </a:t>
            </a:r>
            <a:endParaRPr lang="sl-SI" sz="2400" dirty="0" smtClean="0">
              <a:solidFill>
                <a:srgbClr val="FF0000"/>
              </a:solidFill>
            </a:endParaRPr>
          </a:p>
          <a:p>
            <a:r>
              <a:rPr lang="sl-SI" sz="2400" dirty="0" smtClean="0"/>
              <a:t>Decomposition</a:t>
            </a:r>
            <a:endParaRPr lang="sl-SI" sz="2400" dirty="0" smtClean="0">
              <a:solidFill>
                <a:srgbClr val="FF0000"/>
              </a:solidFill>
            </a:endParaRPr>
          </a:p>
        </p:txBody>
      </p:sp>
      <p:sp>
        <p:nvSpPr>
          <p:cNvPr id="9" name="Shape 110"/>
          <p:cNvSpPr txBox="1">
            <a:spLocks/>
          </p:cNvSpPr>
          <p:nvPr/>
        </p:nvSpPr>
        <p:spPr>
          <a:xfrm>
            <a:off x="243265" y="1991052"/>
            <a:ext cx="4211555" cy="22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355600">
              <a:spcBef>
                <a:spcPts val="600"/>
              </a:spcBef>
              <a:buSzPts val="2000"/>
              <a:buFont typeface="Arial"/>
              <a:buChar char="▸"/>
            </a:pPr>
            <a:r>
              <a:rPr lang="sl-SI" dirty="0" smtClean="0">
                <a:solidFill>
                  <a:schemeClr val="tx1"/>
                </a:solidFill>
                <a:latin typeface="Montserrat" panose="020B0604020202020204" charset="-18"/>
              </a:rPr>
              <a:t>Our first bottleneck target in Stan.</a:t>
            </a:r>
            <a:endParaRPr lang="sl-SI" dirty="0">
              <a:solidFill>
                <a:schemeClr val="tx1"/>
              </a:solidFill>
              <a:latin typeface="Montserrat" panose="020B0604020202020204" charset="-18"/>
            </a:endParaRPr>
          </a:p>
          <a:p>
            <a:pPr marL="457200" indent="-355600">
              <a:spcBef>
                <a:spcPts val="600"/>
              </a:spcBef>
              <a:buSzPts val="2000"/>
              <a:buFont typeface="Arial"/>
              <a:buChar char="▸"/>
            </a:pPr>
            <a:r>
              <a:rPr lang="sl-SI" dirty="0" smtClean="0">
                <a:solidFill>
                  <a:schemeClr val="tx1"/>
                </a:solidFill>
                <a:latin typeface="Montserrat" panose="020B0604020202020204" charset="-18"/>
              </a:rPr>
              <a:t>Almost </a:t>
            </a:r>
            <a:r>
              <a:rPr lang="sl-SI" dirty="0">
                <a:solidFill>
                  <a:schemeClr val="tx1"/>
                </a:solidFill>
                <a:latin typeface="Montserrat" panose="020B0604020202020204" charset="-18"/>
              </a:rPr>
              <a:t>no naive parallelims in the basic </a:t>
            </a:r>
            <a:r>
              <a:rPr lang="sl-SI" dirty="0" smtClean="0">
                <a:solidFill>
                  <a:schemeClr val="tx1"/>
                </a:solidFill>
                <a:latin typeface="Montserrat" panose="020B0604020202020204" charset="-18"/>
              </a:rPr>
              <a:t>algorithm.</a:t>
            </a:r>
            <a:endParaRPr lang="sl-SI" dirty="0">
              <a:solidFill>
                <a:schemeClr val="tx1"/>
              </a:solidFill>
              <a:latin typeface="Montserrat" panose="020B0604020202020204" charset="-18"/>
            </a:endParaRPr>
          </a:p>
          <a:p>
            <a:pPr marL="457200" indent="-355600">
              <a:spcBef>
                <a:spcPts val="600"/>
              </a:spcBef>
              <a:buSzPts val="2000"/>
              <a:buFont typeface="Arial"/>
              <a:buChar char="▸"/>
            </a:pPr>
            <a:r>
              <a:rPr lang="sl-SI" dirty="0" smtClean="0">
                <a:solidFill>
                  <a:schemeClr val="tx1"/>
                </a:solidFill>
                <a:latin typeface="Montserrat" panose="020B0604020202020204" charset="-18"/>
              </a:rPr>
              <a:t>No </a:t>
            </a:r>
            <a:r>
              <a:rPr lang="sl-SI" dirty="0">
                <a:solidFill>
                  <a:schemeClr val="tx1"/>
                </a:solidFill>
                <a:latin typeface="Montserrat" panose="020B0604020202020204" charset="-18"/>
              </a:rPr>
              <a:t>real speedup on the </a:t>
            </a:r>
            <a:r>
              <a:rPr lang="sl-SI" dirty="0" smtClean="0">
                <a:solidFill>
                  <a:schemeClr val="tx1"/>
                </a:solidFill>
                <a:latin typeface="Montserrat" panose="020B0604020202020204" charset="-18"/>
              </a:rPr>
              <a:t>GPU.</a:t>
            </a:r>
            <a:endParaRPr lang="sl-SI" dirty="0">
              <a:solidFill>
                <a:schemeClr val="tx1"/>
              </a:solidFill>
              <a:latin typeface="Montserrat" panose="020B0604020202020204" charset="-18"/>
            </a:endParaRPr>
          </a:p>
          <a:p>
            <a:pPr marL="457200" indent="-355600">
              <a:spcBef>
                <a:spcPts val="600"/>
              </a:spcBef>
              <a:buSzPts val="2000"/>
              <a:buFont typeface="Arial"/>
              <a:buChar char="▸"/>
            </a:pPr>
            <a:r>
              <a:rPr lang="sl-SI" dirty="0" smtClean="0">
                <a:solidFill>
                  <a:schemeClr val="tx1"/>
                </a:solidFill>
                <a:latin typeface="Montserrat" panose="020B0604020202020204" charset="-18"/>
              </a:rPr>
              <a:t>Blocked-cholesky </a:t>
            </a:r>
            <a:r>
              <a:rPr lang="sl-SI" dirty="0">
                <a:solidFill>
                  <a:schemeClr val="tx1"/>
                </a:solidFill>
                <a:latin typeface="Montserrat" panose="020B0604020202020204" charset="-18"/>
              </a:rPr>
              <a:t>is computationally more complex but GPUs are made for fast matrix </a:t>
            </a:r>
            <a:r>
              <a:rPr lang="sl-SI" dirty="0" smtClean="0">
                <a:solidFill>
                  <a:schemeClr val="tx1"/>
                </a:solidFill>
                <a:latin typeface="Montserrat" panose="020B0604020202020204" charset="-18"/>
              </a:rPr>
              <a:t>multiplications.</a:t>
            </a:r>
            <a:endParaRPr lang="sl-SI" dirty="0">
              <a:solidFill>
                <a:schemeClr val="tx1"/>
              </a:solidFill>
              <a:latin typeface="Montserrat" panose="020B0604020202020204" charset="-18"/>
            </a:endParaRPr>
          </a:p>
          <a:p>
            <a:pPr marL="457200" indent="-355600">
              <a:spcBef>
                <a:spcPts val="600"/>
              </a:spcBef>
              <a:buSzPts val="2000"/>
              <a:buFont typeface="Arial"/>
              <a:buChar char="▸"/>
            </a:pPr>
            <a:endParaRPr lang="sl-SI" sz="1800" dirty="0" smtClean="0"/>
          </a:p>
          <a:p>
            <a:pPr marL="457200" indent="-355600">
              <a:spcBef>
                <a:spcPts val="600"/>
              </a:spcBef>
              <a:buSzPts val="2000"/>
              <a:buFont typeface="Arial"/>
              <a:buChar char="▸"/>
            </a:pPr>
            <a:endParaRPr lang="sl-SI" sz="1800" dirty="0" smtClean="0"/>
          </a:p>
          <a:p>
            <a:pPr marL="457200" indent="-355600">
              <a:spcBef>
                <a:spcPts val="600"/>
              </a:spcBef>
              <a:buSzPts val="2000"/>
              <a:buFont typeface="Arial"/>
              <a:buChar char="▸"/>
            </a:pPr>
            <a:endParaRPr lang="en-US" sz="1800" dirty="0" smtClean="0"/>
          </a:p>
        </p:txBody>
      </p:sp>
      <p:sp>
        <p:nvSpPr>
          <p:cNvPr id="7" name="AutoShape 2" descr="Image result for 2x2x2 cub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sl-SI"/>
          </a:p>
        </p:txBody>
      </p:sp>
      <p:grpSp>
        <p:nvGrpSpPr>
          <p:cNvPr id="11" name="Skupina 3"/>
          <p:cNvGrpSpPr/>
          <p:nvPr/>
        </p:nvGrpSpPr>
        <p:grpSpPr>
          <a:xfrm>
            <a:off x="4689180" y="218084"/>
            <a:ext cx="4349747" cy="1717136"/>
            <a:chOff x="2211186" y="1612670"/>
            <a:chExt cx="6827520" cy="2734887"/>
          </a:xfrm>
        </p:grpSpPr>
        <p:sp>
          <p:nvSpPr>
            <p:cNvPr id="12" name="Pravokotni trikotnik 4"/>
            <p:cNvSpPr/>
            <p:nvPr/>
          </p:nvSpPr>
          <p:spPr>
            <a:xfrm>
              <a:off x="3250276" y="2643447"/>
              <a:ext cx="1720735" cy="1704110"/>
            </a:xfrm>
            <a:prstGeom prst="rtTriangle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l-SI" sz="580" dirty="0">
                  <a:solidFill>
                    <a:schemeClr val="tx1"/>
                  </a:solidFill>
                </a:rPr>
                <a:t>A22</a:t>
              </a:r>
            </a:p>
          </p:txBody>
        </p:sp>
        <p:sp>
          <p:nvSpPr>
            <p:cNvPr id="13" name="Pravokotni trikotnik 5"/>
            <p:cNvSpPr/>
            <p:nvPr/>
          </p:nvSpPr>
          <p:spPr>
            <a:xfrm>
              <a:off x="2211186" y="1612670"/>
              <a:ext cx="1039089" cy="1030778"/>
            </a:xfrm>
            <a:prstGeom prst="rtTriangle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l-SI" sz="600" dirty="0" smtClean="0">
                  <a:solidFill>
                    <a:schemeClr val="tx1"/>
                  </a:solidFill>
                </a:rPr>
                <a:t>A11</a:t>
              </a:r>
              <a:endParaRPr lang="sl-SI" sz="600" dirty="0">
                <a:solidFill>
                  <a:schemeClr val="tx1"/>
                </a:solidFill>
              </a:endParaRPr>
            </a:p>
          </p:txBody>
        </p:sp>
        <p:sp>
          <p:nvSpPr>
            <p:cNvPr id="14" name="Pravokotnik 6"/>
            <p:cNvSpPr/>
            <p:nvPr/>
          </p:nvSpPr>
          <p:spPr>
            <a:xfrm>
              <a:off x="2211186" y="2643447"/>
              <a:ext cx="1039090" cy="170411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l-SI" sz="580" dirty="0">
                  <a:solidFill>
                    <a:schemeClr val="tx1"/>
                  </a:solidFill>
                </a:rPr>
                <a:t>A21</a:t>
              </a:r>
            </a:p>
          </p:txBody>
        </p:sp>
        <p:sp>
          <p:nvSpPr>
            <p:cNvPr id="15" name="Pravokotni trikotnik 7"/>
            <p:cNvSpPr/>
            <p:nvPr/>
          </p:nvSpPr>
          <p:spPr>
            <a:xfrm>
              <a:off x="7317971" y="2643447"/>
              <a:ext cx="1720735" cy="1704110"/>
            </a:xfrm>
            <a:prstGeom prst="rtTriangle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l-SI" sz="580" dirty="0">
                  <a:solidFill>
                    <a:schemeClr val="tx1"/>
                  </a:solidFill>
                </a:rPr>
                <a:t>L22</a:t>
              </a:r>
            </a:p>
          </p:txBody>
        </p:sp>
        <p:sp>
          <p:nvSpPr>
            <p:cNvPr id="16" name="Pravokotni trikotnik 8"/>
            <p:cNvSpPr/>
            <p:nvPr/>
          </p:nvSpPr>
          <p:spPr>
            <a:xfrm>
              <a:off x="6278881" y="1612670"/>
              <a:ext cx="1039090" cy="1030777"/>
            </a:xfrm>
            <a:prstGeom prst="rtTriangle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l-SI" sz="595" dirty="0">
                  <a:solidFill>
                    <a:schemeClr val="tx1"/>
                  </a:solidFill>
                </a:rPr>
                <a:t>L11</a:t>
              </a:r>
            </a:p>
          </p:txBody>
        </p:sp>
        <p:sp>
          <p:nvSpPr>
            <p:cNvPr id="17" name="Pravokotnik 9"/>
            <p:cNvSpPr/>
            <p:nvPr/>
          </p:nvSpPr>
          <p:spPr>
            <a:xfrm>
              <a:off x="6278881" y="2643447"/>
              <a:ext cx="1039090" cy="170411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l-SI" sz="580" dirty="0">
                  <a:solidFill>
                    <a:schemeClr val="tx1"/>
                  </a:solidFill>
                </a:rPr>
                <a:t>L21</a:t>
              </a:r>
            </a:p>
          </p:txBody>
        </p:sp>
        <p:sp>
          <p:nvSpPr>
            <p:cNvPr id="18" name="Desna puščica 10"/>
            <p:cNvSpPr/>
            <p:nvPr/>
          </p:nvSpPr>
          <p:spPr>
            <a:xfrm>
              <a:off x="4558145" y="2643447"/>
              <a:ext cx="1134689" cy="482138"/>
            </a:xfrm>
            <a:prstGeom prst="rightArrow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l-SI" sz="580"/>
            </a:p>
          </p:txBody>
        </p:sp>
      </p:grpSp>
    </p:spTree>
    <p:extLst>
      <p:ext uri="{BB962C8B-B14F-4D97-AF65-F5344CB8AC3E}">
        <p14:creationId xmlns:p14="http://schemas.microsoft.com/office/powerpoint/2010/main" val="1236588165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454820" y="2417862"/>
            <a:ext cx="2343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l-SI" dirty="0"/>
              <a:t> </a:t>
            </a:r>
          </a:p>
        </p:txBody>
      </p:sp>
      <p:sp>
        <p:nvSpPr>
          <p:cNvPr id="5" name="Rectangle 4"/>
          <p:cNvSpPr/>
          <p:nvPr/>
        </p:nvSpPr>
        <p:spPr>
          <a:xfrm>
            <a:off x="4454820" y="2417862"/>
            <a:ext cx="2343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l-SI" dirty="0"/>
              <a:t> </a:t>
            </a:r>
          </a:p>
        </p:txBody>
      </p:sp>
      <p:sp>
        <p:nvSpPr>
          <p:cNvPr id="8" name="Shape 109"/>
          <p:cNvSpPr txBox="1">
            <a:spLocks/>
          </p:cNvSpPr>
          <p:nvPr/>
        </p:nvSpPr>
        <p:spPr>
          <a:xfrm>
            <a:off x="307975" y="1227228"/>
            <a:ext cx="5324100" cy="4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sl-SI" sz="2400" dirty="0" smtClean="0">
                <a:solidFill>
                  <a:srgbClr val="FF0000"/>
                </a:solidFill>
              </a:rPr>
              <a:t>Derivative </a:t>
            </a:r>
          </a:p>
          <a:p>
            <a:r>
              <a:rPr lang="sl-SI" sz="2400" dirty="0" smtClean="0">
                <a:solidFill>
                  <a:schemeClr val="bg1">
                    <a:lumMod val="65000"/>
                  </a:schemeClr>
                </a:solidFill>
              </a:rPr>
              <a:t>of the Cholesky </a:t>
            </a:r>
          </a:p>
          <a:p>
            <a:r>
              <a:rPr lang="sl-SI" sz="2400" dirty="0" smtClean="0"/>
              <a:t>Decomposition</a:t>
            </a:r>
            <a:endParaRPr lang="sl-SI" sz="2400" dirty="0" smtClean="0">
              <a:solidFill>
                <a:srgbClr val="FF0000"/>
              </a:solidFill>
            </a:endParaRPr>
          </a:p>
        </p:txBody>
      </p:sp>
      <p:sp>
        <p:nvSpPr>
          <p:cNvPr id="9" name="Shape 110"/>
          <p:cNvSpPr txBox="1">
            <a:spLocks/>
          </p:cNvSpPr>
          <p:nvPr/>
        </p:nvSpPr>
        <p:spPr>
          <a:xfrm>
            <a:off x="243265" y="1991052"/>
            <a:ext cx="4445915" cy="22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01600">
              <a:spcBef>
                <a:spcPts val="600"/>
              </a:spcBef>
              <a:buSzPts val="2000"/>
            </a:pPr>
            <a:r>
              <a:rPr lang="sl-SI" dirty="0" smtClean="0">
                <a:solidFill>
                  <a:schemeClr val="tx1"/>
                </a:solidFill>
                <a:latin typeface="Montserrat" panose="020B0604020202020204" charset="-18"/>
              </a:rPr>
              <a:t>GPU implementation of [Murray 2016]:</a:t>
            </a:r>
          </a:p>
          <a:p>
            <a:pPr marL="457200" lvl="1" indent="-355600">
              <a:spcBef>
                <a:spcPts val="600"/>
              </a:spcBef>
              <a:buSzPts val="2000"/>
              <a:buFont typeface="Arial"/>
              <a:buChar char="▸"/>
            </a:pPr>
            <a:r>
              <a:rPr lang="sl-SI" dirty="0" smtClean="0">
                <a:solidFill>
                  <a:schemeClr val="tx1"/>
                </a:solidFill>
                <a:latin typeface="Montserrat" panose="020B0604020202020204" charset="-18"/>
              </a:rPr>
              <a:t>Eigen </a:t>
            </a:r>
            <a:r>
              <a:rPr lang="sl-SI" dirty="0">
                <a:solidFill>
                  <a:schemeClr val="tx1"/>
                </a:solidFill>
                <a:latin typeface="Montserrat" panose="020B0604020202020204" charset="-18"/>
              </a:rPr>
              <a:t>version already in Stan </a:t>
            </a:r>
            <a:r>
              <a:rPr lang="sl-SI" dirty="0" smtClean="0">
                <a:solidFill>
                  <a:schemeClr val="tx1"/>
                </a:solidFill>
                <a:latin typeface="Montserrat" panose="020B0604020202020204" charset="-18"/>
              </a:rPr>
              <a:t>Math,</a:t>
            </a:r>
            <a:endParaRPr lang="sl-SI" dirty="0">
              <a:solidFill>
                <a:schemeClr val="tx1"/>
              </a:solidFill>
              <a:latin typeface="Montserrat" panose="020B0604020202020204" charset="-18"/>
            </a:endParaRPr>
          </a:p>
          <a:p>
            <a:pPr marL="457200" lvl="1" indent="-355600">
              <a:spcBef>
                <a:spcPts val="600"/>
              </a:spcBef>
              <a:buSzPts val="2000"/>
              <a:buFont typeface="Arial"/>
              <a:buChar char="▸"/>
            </a:pPr>
            <a:r>
              <a:rPr lang="sl-SI" dirty="0">
                <a:solidFill>
                  <a:schemeClr val="tx1"/>
                </a:solidFill>
                <a:latin typeface="Montserrat" panose="020B0604020202020204" charset="-18"/>
              </a:rPr>
              <a:t>largest bottlenecks are matrix multiplication and lower </a:t>
            </a:r>
            <a:r>
              <a:rPr lang="sl-SI" dirty="0" smtClean="0">
                <a:solidFill>
                  <a:schemeClr val="tx1"/>
                </a:solidFill>
                <a:latin typeface="Montserrat" panose="020B0604020202020204" charset="-18"/>
              </a:rPr>
              <a:t>triangular inverse.</a:t>
            </a:r>
            <a:endParaRPr lang="sl-SI" dirty="0">
              <a:solidFill>
                <a:schemeClr val="tx1"/>
              </a:solidFill>
              <a:latin typeface="Montserrat" panose="020B0604020202020204" charset="-18"/>
            </a:endParaRPr>
          </a:p>
          <a:p>
            <a:pPr marL="101600">
              <a:spcBef>
                <a:spcPts val="600"/>
              </a:spcBef>
              <a:buSzPts val="2000"/>
            </a:pPr>
            <a:r>
              <a:rPr lang="sl-SI" dirty="0">
                <a:solidFill>
                  <a:schemeClr val="tx1"/>
                </a:solidFill>
                <a:latin typeface="Montserrat" panose="020B0604020202020204" charset="-18"/>
              </a:rPr>
              <a:t/>
            </a:r>
            <a:br>
              <a:rPr lang="sl-SI" dirty="0">
                <a:solidFill>
                  <a:schemeClr val="tx1"/>
                </a:solidFill>
                <a:latin typeface="Montserrat" panose="020B0604020202020204" charset="-18"/>
              </a:rPr>
            </a:br>
            <a:r>
              <a:rPr lang="sl-SI" dirty="0" smtClean="0">
                <a:solidFill>
                  <a:schemeClr val="tx1"/>
                </a:solidFill>
                <a:latin typeface="Montserrat" panose="020B0604020202020204" charset="-18"/>
              </a:rPr>
              <a:t>As a consequence - </a:t>
            </a:r>
            <a:r>
              <a:rPr lang="sl-SI" dirty="0">
                <a:solidFill>
                  <a:schemeClr val="tx1"/>
                </a:solidFill>
                <a:latin typeface="Montserrat" panose="020B0604020202020204" charset="-18"/>
              </a:rPr>
              <a:t>GPU implementations of</a:t>
            </a:r>
          </a:p>
          <a:p>
            <a:pPr marL="457200" lvl="1" indent="-355600">
              <a:spcBef>
                <a:spcPts val="600"/>
              </a:spcBef>
              <a:buSzPts val="2000"/>
              <a:buFont typeface="Arial"/>
              <a:buChar char="▸"/>
            </a:pPr>
            <a:r>
              <a:rPr lang="sl-SI" dirty="0">
                <a:solidFill>
                  <a:schemeClr val="tx1"/>
                </a:solidFill>
                <a:latin typeface="Montserrat" panose="020B0604020202020204" charset="-18"/>
              </a:rPr>
              <a:t>m</a:t>
            </a:r>
            <a:r>
              <a:rPr lang="sl-SI" dirty="0" smtClean="0">
                <a:solidFill>
                  <a:schemeClr val="tx1"/>
                </a:solidFill>
                <a:latin typeface="Montserrat" panose="020B0604020202020204" charset="-18"/>
              </a:rPr>
              <a:t>atrix multiplication,</a:t>
            </a:r>
            <a:endParaRPr lang="sl-SI" dirty="0">
              <a:solidFill>
                <a:schemeClr val="tx1"/>
              </a:solidFill>
              <a:latin typeface="Montserrat" panose="020B0604020202020204" charset="-18"/>
            </a:endParaRPr>
          </a:p>
          <a:p>
            <a:pPr marL="457200" lvl="1" indent="-355600">
              <a:spcBef>
                <a:spcPts val="600"/>
              </a:spcBef>
              <a:buSzPts val="2000"/>
              <a:buFont typeface="Arial"/>
              <a:buChar char="▸"/>
            </a:pPr>
            <a:r>
              <a:rPr lang="sl-SI" dirty="0">
                <a:solidFill>
                  <a:schemeClr val="tx1"/>
                </a:solidFill>
                <a:latin typeface="Montserrat" panose="020B0604020202020204" charset="-18"/>
              </a:rPr>
              <a:t>l</a:t>
            </a:r>
            <a:r>
              <a:rPr lang="sl-SI" dirty="0" smtClean="0">
                <a:solidFill>
                  <a:schemeClr val="tx1"/>
                </a:solidFill>
                <a:latin typeface="Montserrat" panose="020B0604020202020204" charset="-18"/>
              </a:rPr>
              <a:t>ower </a:t>
            </a:r>
            <a:r>
              <a:rPr lang="sl-SI" dirty="0">
                <a:solidFill>
                  <a:schemeClr val="tx1"/>
                </a:solidFill>
                <a:latin typeface="Montserrat" panose="020B0604020202020204" charset="-18"/>
              </a:rPr>
              <a:t>triangular </a:t>
            </a:r>
            <a:r>
              <a:rPr lang="sl-SI" dirty="0" smtClean="0">
                <a:solidFill>
                  <a:schemeClr val="tx1"/>
                </a:solidFill>
                <a:latin typeface="Montserrat" panose="020B0604020202020204" charset="-18"/>
              </a:rPr>
              <a:t>inverse,</a:t>
            </a:r>
            <a:endParaRPr lang="sl-SI" dirty="0">
              <a:solidFill>
                <a:schemeClr val="tx1"/>
              </a:solidFill>
              <a:latin typeface="Montserrat" panose="020B0604020202020204" charset="-18"/>
            </a:endParaRPr>
          </a:p>
          <a:p>
            <a:pPr marL="457200" lvl="1" indent="-355600">
              <a:spcBef>
                <a:spcPts val="600"/>
              </a:spcBef>
              <a:buSzPts val="2000"/>
              <a:buFont typeface="Arial"/>
              <a:buChar char="▸"/>
            </a:pPr>
            <a:r>
              <a:rPr lang="sl-SI" dirty="0">
                <a:solidFill>
                  <a:schemeClr val="tx1"/>
                </a:solidFill>
                <a:latin typeface="Montserrat" panose="020B0604020202020204" charset="-18"/>
              </a:rPr>
              <a:t>+, -, transpose, </a:t>
            </a:r>
            <a:r>
              <a:rPr lang="sl-SI" dirty="0" smtClean="0">
                <a:solidFill>
                  <a:schemeClr val="tx1"/>
                </a:solidFill>
                <a:latin typeface="Montserrat" panose="020B0604020202020204" charset="-18"/>
              </a:rPr>
              <a:t>partition.</a:t>
            </a:r>
            <a:endParaRPr lang="sl-SI" dirty="0">
              <a:solidFill>
                <a:schemeClr val="tx1"/>
              </a:solidFill>
              <a:latin typeface="Montserrat" panose="020B0604020202020204" charset="-18"/>
            </a:endParaRPr>
          </a:p>
          <a:p>
            <a:pPr marL="457200" indent="-355600">
              <a:spcBef>
                <a:spcPts val="600"/>
              </a:spcBef>
              <a:buSzPts val="2000"/>
              <a:buFont typeface="Arial"/>
              <a:buChar char="▸"/>
            </a:pPr>
            <a:endParaRPr lang="sl-SI" sz="1800" dirty="0" smtClean="0"/>
          </a:p>
          <a:p>
            <a:pPr marL="457200" indent="-355600">
              <a:spcBef>
                <a:spcPts val="600"/>
              </a:spcBef>
              <a:buSzPts val="2000"/>
              <a:buFont typeface="Arial"/>
              <a:buChar char="▸"/>
            </a:pPr>
            <a:endParaRPr lang="sl-SI" sz="1800" dirty="0" smtClean="0"/>
          </a:p>
          <a:p>
            <a:pPr marL="457200" indent="-355600">
              <a:spcBef>
                <a:spcPts val="600"/>
              </a:spcBef>
              <a:buSzPts val="2000"/>
              <a:buFont typeface="Arial"/>
              <a:buChar char="▸"/>
            </a:pPr>
            <a:endParaRPr lang="en-US" sz="1800" dirty="0" smtClean="0"/>
          </a:p>
        </p:txBody>
      </p:sp>
      <p:sp>
        <p:nvSpPr>
          <p:cNvPr id="7" name="AutoShape 2" descr="Image result for 2x2x2 cub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sl-SI"/>
          </a:p>
        </p:txBody>
      </p:sp>
      <p:pic>
        <p:nvPicPr>
          <p:cNvPr id="19" name="Slika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3328" y="951596"/>
            <a:ext cx="4050000" cy="2264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042887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454820" y="2417862"/>
            <a:ext cx="2343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l-SI" dirty="0"/>
              <a:t> </a:t>
            </a:r>
          </a:p>
        </p:txBody>
      </p:sp>
      <p:sp>
        <p:nvSpPr>
          <p:cNvPr id="5" name="Rectangle 4"/>
          <p:cNvSpPr/>
          <p:nvPr/>
        </p:nvSpPr>
        <p:spPr>
          <a:xfrm>
            <a:off x="4454820" y="2417862"/>
            <a:ext cx="2343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l-SI" dirty="0"/>
              <a:t> </a:t>
            </a:r>
          </a:p>
        </p:txBody>
      </p:sp>
      <p:sp>
        <p:nvSpPr>
          <p:cNvPr id="8" name="Shape 109"/>
          <p:cNvSpPr txBox="1">
            <a:spLocks/>
          </p:cNvSpPr>
          <p:nvPr/>
        </p:nvSpPr>
        <p:spPr>
          <a:xfrm>
            <a:off x="128833" y="1049097"/>
            <a:ext cx="5324100" cy="4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sl-SI" sz="2400" dirty="0" smtClean="0">
                <a:solidFill>
                  <a:srgbClr val="FF0000"/>
                </a:solidFill>
              </a:rPr>
              <a:t>Lower triangular </a:t>
            </a:r>
            <a:r>
              <a:rPr lang="sl-SI" sz="2400" dirty="0" smtClean="0">
                <a:solidFill>
                  <a:schemeClr val="bg1">
                    <a:lumMod val="65000"/>
                  </a:schemeClr>
                </a:solidFill>
              </a:rPr>
              <a:t>inverse</a:t>
            </a:r>
          </a:p>
        </p:txBody>
      </p:sp>
      <p:sp>
        <p:nvSpPr>
          <p:cNvPr id="9" name="Shape 110"/>
          <p:cNvSpPr txBox="1">
            <a:spLocks/>
          </p:cNvSpPr>
          <p:nvPr/>
        </p:nvSpPr>
        <p:spPr>
          <a:xfrm>
            <a:off x="243265" y="1635044"/>
            <a:ext cx="4445915" cy="22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sl-SI" dirty="0">
                <a:solidFill>
                  <a:schemeClr val="tx1"/>
                </a:solidFill>
                <a:latin typeface="Montserrat" panose="020B0604020202020204" charset="-18"/>
              </a:rPr>
              <a:t>GPU Basic forward substiution algorithm not suitable for </a:t>
            </a:r>
            <a:r>
              <a:rPr lang="sl-SI" dirty="0" smtClean="0">
                <a:solidFill>
                  <a:schemeClr val="tx1"/>
                </a:solidFill>
                <a:latin typeface="Montserrat" panose="020B0604020202020204" charset="-18"/>
              </a:rPr>
              <a:t>GPUs.</a:t>
            </a:r>
            <a:endParaRPr lang="sl-SI" dirty="0">
              <a:solidFill>
                <a:schemeClr val="tx1"/>
              </a:solidFill>
              <a:latin typeface="Montserrat" panose="020B0604020202020204" charset="-18"/>
            </a:endParaRPr>
          </a:p>
          <a:p>
            <a:pPr marL="457200" indent="-355600">
              <a:spcBef>
                <a:spcPts val="600"/>
              </a:spcBef>
              <a:buSzPts val="2000"/>
              <a:buFont typeface="Arial"/>
              <a:buChar char="▸"/>
            </a:pPr>
            <a:endParaRPr lang="sl-SI" sz="1800" dirty="0" smtClean="0"/>
          </a:p>
          <a:p>
            <a:pPr marL="457200" indent="-355600">
              <a:spcBef>
                <a:spcPts val="600"/>
              </a:spcBef>
              <a:buSzPts val="2000"/>
              <a:buFont typeface="Arial"/>
              <a:buChar char="▸"/>
            </a:pPr>
            <a:endParaRPr lang="sl-SI" sz="1800" dirty="0" smtClean="0"/>
          </a:p>
          <a:p>
            <a:pPr marL="457200" indent="-355600">
              <a:spcBef>
                <a:spcPts val="600"/>
              </a:spcBef>
              <a:buSzPts val="2000"/>
              <a:buFont typeface="Arial"/>
              <a:buChar char="▸"/>
            </a:pPr>
            <a:endParaRPr lang="en-US" sz="1800" dirty="0" smtClean="0"/>
          </a:p>
        </p:txBody>
      </p:sp>
      <p:sp>
        <p:nvSpPr>
          <p:cNvPr id="7" name="AutoShape 2" descr="Image result for 2x2x2 cub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sl-SI"/>
          </a:p>
        </p:txBody>
      </p:sp>
      <p:grpSp>
        <p:nvGrpSpPr>
          <p:cNvPr id="10" name="Skupina 3"/>
          <p:cNvGrpSpPr/>
          <p:nvPr/>
        </p:nvGrpSpPr>
        <p:grpSpPr>
          <a:xfrm>
            <a:off x="4998101" y="763108"/>
            <a:ext cx="3902633" cy="1743872"/>
            <a:chOff x="116378" y="133004"/>
            <a:chExt cx="6062750" cy="2327564"/>
          </a:xfrm>
        </p:grpSpPr>
        <p:sp>
          <p:nvSpPr>
            <p:cNvPr id="11" name="Pravokotni trikotnik 4"/>
            <p:cNvSpPr/>
            <p:nvPr/>
          </p:nvSpPr>
          <p:spPr>
            <a:xfrm>
              <a:off x="116378" y="133004"/>
              <a:ext cx="1197033" cy="1163782"/>
            </a:xfrm>
            <a:prstGeom prst="rtTriangle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l-SI" sz="1042" dirty="0">
                  <a:solidFill>
                    <a:schemeClr val="tx1"/>
                  </a:solidFill>
                </a:rPr>
                <a:t>A1</a:t>
              </a:r>
              <a:endParaRPr lang="sl-SI" sz="392" dirty="0">
                <a:solidFill>
                  <a:schemeClr val="tx1"/>
                </a:solidFill>
              </a:endParaRPr>
            </a:p>
          </p:txBody>
        </p:sp>
        <p:sp>
          <p:nvSpPr>
            <p:cNvPr id="12" name="Pravokotni trikotnik 5"/>
            <p:cNvSpPr/>
            <p:nvPr/>
          </p:nvSpPr>
          <p:spPr>
            <a:xfrm>
              <a:off x="1313411" y="1296786"/>
              <a:ext cx="1274619" cy="1163782"/>
            </a:xfrm>
            <a:prstGeom prst="rtTriangle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l-SI" sz="1042" dirty="0">
                  <a:solidFill>
                    <a:schemeClr val="tx1"/>
                  </a:solidFill>
                </a:rPr>
                <a:t>A2</a:t>
              </a:r>
              <a:endParaRPr lang="sl-SI" sz="392" dirty="0">
                <a:solidFill>
                  <a:schemeClr val="tx1"/>
                </a:solidFill>
              </a:endParaRPr>
            </a:p>
          </p:txBody>
        </p:sp>
        <p:sp>
          <p:nvSpPr>
            <p:cNvPr id="13" name="Pravokotnik 6"/>
            <p:cNvSpPr/>
            <p:nvPr/>
          </p:nvSpPr>
          <p:spPr>
            <a:xfrm>
              <a:off x="116378" y="1296786"/>
              <a:ext cx="1197033" cy="116378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l-SI" sz="1042" dirty="0">
                  <a:solidFill>
                    <a:schemeClr val="tx1"/>
                  </a:solidFill>
                </a:rPr>
                <a:t>A3</a:t>
              </a:r>
              <a:endParaRPr lang="sl-SI" sz="392" dirty="0">
                <a:solidFill>
                  <a:schemeClr val="tx1"/>
                </a:solidFill>
              </a:endParaRPr>
            </a:p>
          </p:txBody>
        </p:sp>
        <p:sp>
          <p:nvSpPr>
            <p:cNvPr id="14" name="Pravokotni trikotnik 7"/>
            <p:cNvSpPr/>
            <p:nvPr/>
          </p:nvSpPr>
          <p:spPr>
            <a:xfrm>
              <a:off x="3785062" y="133004"/>
              <a:ext cx="1197033" cy="1163782"/>
            </a:xfrm>
            <a:prstGeom prst="rtTriangle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l-SI" sz="1042" dirty="0">
                  <a:solidFill>
                    <a:schemeClr val="tx1"/>
                  </a:solidFill>
                </a:rPr>
                <a:t>C1</a:t>
              </a:r>
              <a:endParaRPr lang="sl-SI" sz="392" dirty="0">
                <a:solidFill>
                  <a:schemeClr val="tx1"/>
                </a:solidFill>
              </a:endParaRPr>
            </a:p>
          </p:txBody>
        </p:sp>
        <p:sp>
          <p:nvSpPr>
            <p:cNvPr id="15" name="Pravokotni trikotnik 8"/>
            <p:cNvSpPr/>
            <p:nvPr/>
          </p:nvSpPr>
          <p:spPr>
            <a:xfrm>
              <a:off x="4982095" y="1296786"/>
              <a:ext cx="1197033" cy="1163782"/>
            </a:xfrm>
            <a:prstGeom prst="rtTriangle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l-SI" sz="1042" dirty="0">
                  <a:solidFill>
                    <a:schemeClr val="tx1"/>
                  </a:solidFill>
                </a:rPr>
                <a:t>C2</a:t>
              </a:r>
            </a:p>
          </p:txBody>
        </p:sp>
        <p:sp>
          <p:nvSpPr>
            <p:cNvPr id="16" name="Pravokotnik 9"/>
            <p:cNvSpPr/>
            <p:nvPr/>
          </p:nvSpPr>
          <p:spPr>
            <a:xfrm>
              <a:off x="3785062" y="1296786"/>
              <a:ext cx="1197033" cy="116378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l-SI" sz="1042" dirty="0">
                  <a:solidFill>
                    <a:schemeClr val="tx1"/>
                  </a:solidFill>
                </a:rPr>
                <a:t>C3</a:t>
              </a:r>
              <a:endParaRPr lang="sl-SI" sz="392" dirty="0">
                <a:solidFill>
                  <a:schemeClr val="tx1"/>
                </a:solidFill>
              </a:endParaRPr>
            </a:p>
          </p:txBody>
        </p:sp>
        <p:sp>
          <p:nvSpPr>
            <p:cNvPr id="17" name="Desna puščica 10"/>
            <p:cNvSpPr/>
            <p:nvPr/>
          </p:nvSpPr>
          <p:spPr>
            <a:xfrm>
              <a:off x="2019993" y="1055717"/>
              <a:ext cx="1438102" cy="48213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l-SI" sz="392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PoljeZBesedilom 11"/>
              <p:cNvSpPr txBox="1"/>
              <p:nvPr/>
            </p:nvSpPr>
            <p:spPr>
              <a:xfrm>
                <a:off x="6158891" y="3100368"/>
                <a:ext cx="560923" cy="1631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sl-SI" sz="10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l-SI" sz="105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sl-SI" sz="105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sl-SI" sz="1050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sl-SI" sz="105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sl-SI" sz="105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sl-SI" sz="105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sl-SI" sz="105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</m:oMath>
                  </m:oMathPara>
                </a14:m>
                <a:endParaRPr lang="sl-SI" sz="1050" dirty="0"/>
              </a:p>
            </p:txBody>
          </p:sp>
        </mc:Choice>
        <mc:Fallback xmlns="">
          <p:sp>
            <p:nvSpPr>
              <p:cNvPr id="18" name="PoljeZBesedilom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8891" y="3100368"/>
                <a:ext cx="560923" cy="163186"/>
              </a:xfrm>
              <a:prstGeom prst="rect">
                <a:avLst/>
              </a:prstGeom>
              <a:blipFill rotWithShape="0">
                <a:blip r:embed="rId3"/>
                <a:stretch>
                  <a:fillRect l="-5435" r="-2174" b="-23077"/>
                </a:stretch>
              </a:blipFill>
            </p:spPr>
            <p:txBody>
              <a:bodyPr/>
              <a:lstStyle/>
              <a:p>
                <a:r>
                  <a:rPr lang="sl-SI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PoljeZBesedilom 12"/>
              <p:cNvSpPr txBox="1"/>
              <p:nvPr/>
            </p:nvSpPr>
            <p:spPr>
              <a:xfrm>
                <a:off x="6170468" y="3310282"/>
                <a:ext cx="564065" cy="163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sl-SI" sz="10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l-SI" sz="105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sl-SI" sz="105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sl-SI" sz="1050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sl-SI" sz="105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sl-SI" sz="105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sl-SI" sz="105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sl-SI" sz="105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</m:oMath>
                  </m:oMathPara>
                </a14:m>
                <a:endParaRPr lang="sl-SI" sz="1050" dirty="0"/>
              </a:p>
            </p:txBody>
          </p:sp>
        </mc:Choice>
        <mc:Fallback xmlns="">
          <p:sp>
            <p:nvSpPr>
              <p:cNvPr id="20" name="PoljeZBesedilom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0468" y="3310282"/>
                <a:ext cx="564065" cy="163443"/>
              </a:xfrm>
              <a:prstGeom prst="rect">
                <a:avLst/>
              </a:prstGeom>
              <a:blipFill rotWithShape="0">
                <a:blip r:embed="rId4"/>
                <a:stretch>
                  <a:fillRect l="-5376" r="-2151" b="-22222"/>
                </a:stretch>
              </a:blipFill>
            </p:spPr>
            <p:txBody>
              <a:bodyPr/>
              <a:lstStyle/>
              <a:p>
                <a:r>
                  <a:rPr lang="sl-SI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PoljeZBesedilom 13"/>
              <p:cNvSpPr txBox="1"/>
              <p:nvPr/>
            </p:nvSpPr>
            <p:spPr>
              <a:xfrm>
                <a:off x="6170468" y="3520387"/>
                <a:ext cx="858953" cy="1615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sl-SI" sz="10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l-SI" sz="105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sl-SI" sz="105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sl-SI" sz="1050" i="1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sl-SI" sz="10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l-SI" sz="105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sl-SI" sz="105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sl-SI" sz="10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l-SI" sz="105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sl-SI" sz="105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sl-SI" sz="10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l-SI" sz="105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sl-SI" sz="105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sl-SI" sz="1050" dirty="0"/>
              </a:p>
            </p:txBody>
          </p:sp>
        </mc:Choice>
        <mc:Fallback xmlns="">
          <p:sp>
            <p:nvSpPr>
              <p:cNvPr id="21" name="PoljeZBesedilom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0468" y="3520387"/>
                <a:ext cx="858953" cy="161583"/>
              </a:xfrm>
              <a:prstGeom prst="rect">
                <a:avLst/>
              </a:prstGeom>
              <a:blipFill rotWithShape="0">
                <a:blip r:embed="rId5"/>
                <a:stretch>
                  <a:fillRect l="-2837" r="-709" b="-14815"/>
                </a:stretch>
              </a:blipFill>
            </p:spPr>
            <p:txBody>
              <a:bodyPr/>
              <a:lstStyle/>
              <a:p>
                <a:r>
                  <a:rPr lang="sl-SI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54016011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 err="1" smtClean="0">
                <a:solidFill>
                  <a:srgbClr val="FF0000"/>
                </a:solidFill>
              </a:rPr>
              <a:t>Lower</a:t>
            </a:r>
            <a:r>
              <a:rPr lang="sl-SI" dirty="0" smtClean="0">
                <a:solidFill>
                  <a:srgbClr val="FF0000"/>
                </a:solidFill>
              </a:rPr>
              <a:t> </a:t>
            </a:r>
            <a:r>
              <a:rPr lang="sl-SI" dirty="0" err="1" smtClean="0">
                <a:solidFill>
                  <a:srgbClr val="FF0000"/>
                </a:solidFill>
              </a:rPr>
              <a:t>triangular</a:t>
            </a:r>
            <a:r>
              <a:rPr lang="sl-SI" dirty="0" smtClean="0">
                <a:solidFill>
                  <a:srgbClr val="FF0000"/>
                </a:solidFill>
              </a:rPr>
              <a:t> </a:t>
            </a:r>
            <a:r>
              <a:rPr lang="sl-SI" dirty="0" err="1" smtClean="0"/>
              <a:t>inverse</a:t>
            </a:r>
            <a:endParaRPr lang="sl-SI" dirty="0"/>
          </a:p>
        </p:txBody>
      </p:sp>
      <p:sp>
        <p:nvSpPr>
          <p:cNvPr id="19" name="Pravokotni trikotnik 18"/>
          <p:cNvSpPr/>
          <p:nvPr/>
        </p:nvSpPr>
        <p:spPr>
          <a:xfrm>
            <a:off x="3089542" y="1803577"/>
            <a:ext cx="370615" cy="299348"/>
          </a:xfrm>
          <a:prstGeom prst="rtTriangl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l-SI" sz="744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3" name="Pravokotni trikotnik 22"/>
          <p:cNvSpPr/>
          <p:nvPr/>
        </p:nvSpPr>
        <p:spPr>
          <a:xfrm>
            <a:off x="3460157" y="2102925"/>
            <a:ext cx="370615" cy="299348"/>
          </a:xfrm>
          <a:prstGeom prst="rtTriangl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l-SI" sz="744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4" name="Pravokotni trikotnik 23"/>
          <p:cNvSpPr/>
          <p:nvPr/>
        </p:nvSpPr>
        <p:spPr>
          <a:xfrm>
            <a:off x="3830772" y="2402274"/>
            <a:ext cx="370615" cy="299348"/>
          </a:xfrm>
          <a:prstGeom prst="rtTriangl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l-SI" sz="744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5" name="Pravokotni trikotnik 24"/>
          <p:cNvSpPr/>
          <p:nvPr/>
        </p:nvSpPr>
        <p:spPr>
          <a:xfrm>
            <a:off x="4201386" y="2701622"/>
            <a:ext cx="370615" cy="299348"/>
          </a:xfrm>
          <a:prstGeom prst="rtTriangl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l-SI" sz="744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6" name="Pravokotni trikotnik 25"/>
          <p:cNvSpPr/>
          <p:nvPr/>
        </p:nvSpPr>
        <p:spPr>
          <a:xfrm>
            <a:off x="4572001" y="3000971"/>
            <a:ext cx="370615" cy="299348"/>
          </a:xfrm>
          <a:prstGeom prst="rtTriangl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l-SI" sz="744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7" name="Pravokotni trikotnik 26"/>
          <p:cNvSpPr/>
          <p:nvPr/>
        </p:nvSpPr>
        <p:spPr>
          <a:xfrm>
            <a:off x="4942617" y="3300319"/>
            <a:ext cx="370615" cy="299348"/>
          </a:xfrm>
          <a:prstGeom prst="rtTriangl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l-SI" sz="744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8" name="Pravokotni trikotnik 27"/>
          <p:cNvSpPr/>
          <p:nvPr/>
        </p:nvSpPr>
        <p:spPr>
          <a:xfrm>
            <a:off x="5313231" y="3599668"/>
            <a:ext cx="370615" cy="299348"/>
          </a:xfrm>
          <a:prstGeom prst="rtTriangl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l-SI" sz="744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9" name="Pravokotni trikotnik 28"/>
          <p:cNvSpPr/>
          <p:nvPr/>
        </p:nvSpPr>
        <p:spPr>
          <a:xfrm>
            <a:off x="5683846" y="3899017"/>
            <a:ext cx="370615" cy="299348"/>
          </a:xfrm>
          <a:prstGeom prst="rtTriangl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l-SI" sz="744" dirty="0">
                <a:solidFill>
                  <a:schemeClr val="tx1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603326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 err="1" smtClean="0">
                <a:solidFill>
                  <a:srgbClr val="FF0000"/>
                </a:solidFill>
              </a:rPr>
              <a:t>Lower</a:t>
            </a:r>
            <a:r>
              <a:rPr lang="sl-SI" dirty="0" smtClean="0">
                <a:solidFill>
                  <a:srgbClr val="FF0000"/>
                </a:solidFill>
              </a:rPr>
              <a:t> </a:t>
            </a:r>
            <a:r>
              <a:rPr lang="sl-SI" dirty="0" err="1" smtClean="0">
                <a:solidFill>
                  <a:srgbClr val="FF0000"/>
                </a:solidFill>
              </a:rPr>
              <a:t>triangular</a:t>
            </a:r>
            <a:r>
              <a:rPr lang="sl-SI" dirty="0" smtClean="0">
                <a:solidFill>
                  <a:srgbClr val="FF0000"/>
                </a:solidFill>
              </a:rPr>
              <a:t> </a:t>
            </a:r>
            <a:r>
              <a:rPr lang="sl-SI" dirty="0" err="1" smtClean="0"/>
              <a:t>inverse</a:t>
            </a:r>
            <a:endParaRPr lang="sl-SI" dirty="0"/>
          </a:p>
        </p:txBody>
      </p:sp>
      <p:sp>
        <p:nvSpPr>
          <p:cNvPr id="19" name="Pravokotni trikotnik 18"/>
          <p:cNvSpPr/>
          <p:nvPr/>
        </p:nvSpPr>
        <p:spPr>
          <a:xfrm>
            <a:off x="3089542" y="1803577"/>
            <a:ext cx="370615" cy="299348"/>
          </a:xfrm>
          <a:prstGeom prst="rtTriangl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l-SI" sz="744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3" name="Pravokotni trikotnik 22"/>
          <p:cNvSpPr/>
          <p:nvPr/>
        </p:nvSpPr>
        <p:spPr>
          <a:xfrm>
            <a:off x="3460157" y="2102925"/>
            <a:ext cx="370615" cy="299348"/>
          </a:xfrm>
          <a:prstGeom prst="rtTriangl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l-SI" sz="744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4" name="Pravokotni trikotnik 23"/>
          <p:cNvSpPr/>
          <p:nvPr/>
        </p:nvSpPr>
        <p:spPr>
          <a:xfrm>
            <a:off x="3830772" y="2402274"/>
            <a:ext cx="370615" cy="299348"/>
          </a:xfrm>
          <a:prstGeom prst="rtTriangl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l-SI" sz="744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5" name="Pravokotni trikotnik 24"/>
          <p:cNvSpPr/>
          <p:nvPr/>
        </p:nvSpPr>
        <p:spPr>
          <a:xfrm>
            <a:off x="4201386" y="2701622"/>
            <a:ext cx="370615" cy="299348"/>
          </a:xfrm>
          <a:prstGeom prst="rtTriangl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l-SI" sz="744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6" name="Pravokotni trikotnik 25"/>
          <p:cNvSpPr/>
          <p:nvPr/>
        </p:nvSpPr>
        <p:spPr>
          <a:xfrm>
            <a:off x="4572001" y="3000971"/>
            <a:ext cx="370615" cy="299348"/>
          </a:xfrm>
          <a:prstGeom prst="rtTriangl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l-SI" sz="744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7" name="Pravokotni trikotnik 26"/>
          <p:cNvSpPr/>
          <p:nvPr/>
        </p:nvSpPr>
        <p:spPr>
          <a:xfrm>
            <a:off x="4942617" y="3300319"/>
            <a:ext cx="370615" cy="299348"/>
          </a:xfrm>
          <a:prstGeom prst="rtTriangl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l-SI" sz="744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8" name="Pravokotni trikotnik 27"/>
          <p:cNvSpPr/>
          <p:nvPr/>
        </p:nvSpPr>
        <p:spPr>
          <a:xfrm>
            <a:off x="5313231" y="3599668"/>
            <a:ext cx="370615" cy="299348"/>
          </a:xfrm>
          <a:prstGeom prst="rtTriangl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l-SI" sz="744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9" name="Pravokotni trikotnik 28"/>
          <p:cNvSpPr/>
          <p:nvPr/>
        </p:nvSpPr>
        <p:spPr>
          <a:xfrm>
            <a:off x="5683846" y="3899017"/>
            <a:ext cx="370615" cy="299348"/>
          </a:xfrm>
          <a:prstGeom prst="rtTriangl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l-SI" sz="744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1" name="Pravokotni trikotnik 18"/>
          <p:cNvSpPr/>
          <p:nvPr/>
        </p:nvSpPr>
        <p:spPr>
          <a:xfrm>
            <a:off x="3089542" y="1803577"/>
            <a:ext cx="370615" cy="299348"/>
          </a:xfrm>
          <a:prstGeom prst="rtTriangl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l-SI" sz="744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2" name="Pravokotni trikotnik 22"/>
          <p:cNvSpPr/>
          <p:nvPr/>
        </p:nvSpPr>
        <p:spPr>
          <a:xfrm>
            <a:off x="3460157" y="2102925"/>
            <a:ext cx="370615" cy="299348"/>
          </a:xfrm>
          <a:prstGeom prst="rtTriangl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l-SI" sz="744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3" name="Pravokotni trikotnik 23"/>
          <p:cNvSpPr/>
          <p:nvPr/>
        </p:nvSpPr>
        <p:spPr>
          <a:xfrm>
            <a:off x="3830772" y="2402274"/>
            <a:ext cx="370615" cy="299348"/>
          </a:xfrm>
          <a:prstGeom prst="rtTriangl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l-SI" sz="744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4" name="Pravokotni trikotnik 24"/>
          <p:cNvSpPr/>
          <p:nvPr/>
        </p:nvSpPr>
        <p:spPr>
          <a:xfrm>
            <a:off x="4201386" y="2701622"/>
            <a:ext cx="370615" cy="299348"/>
          </a:xfrm>
          <a:prstGeom prst="rtTriangl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l-SI" sz="744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5" name="Pravokotni trikotnik 25"/>
          <p:cNvSpPr/>
          <p:nvPr/>
        </p:nvSpPr>
        <p:spPr>
          <a:xfrm>
            <a:off x="4572001" y="3000971"/>
            <a:ext cx="370615" cy="299348"/>
          </a:xfrm>
          <a:prstGeom prst="rtTriangl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l-SI" sz="744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6" name="Pravokotni trikotnik 26"/>
          <p:cNvSpPr/>
          <p:nvPr/>
        </p:nvSpPr>
        <p:spPr>
          <a:xfrm>
            <a:off x="4942617" y="3300319"/>
            <a:ext cx="370615" cy="299348"/>
          </a:xfrm>
          <a:prstGeom prst="rtTriangl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l-SI" sz="744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7" name="Pravokotni trikotnik 27"/>
          <p:cNvSpPr/>
          <p:nvPr/>
        </p:nvSpPr>
        <p:spPr>
          <a:xfrm>
            <a:off x="5313231" y="3599668"/>
            <a:ext cx="370615" cy="299348"/>
          </a:xfrm>
          <a:prstGeom prst="rtTriangl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l-SI" sz="744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8" name="Pravokotni trikotnik 28"/>
          <p:cNvSpPr/>
          <p:nvPr/>
        </p:nvSpPr>
        <p:spPr>
          <a:xfrm>
            <a:off x="5683846" y="3899017"/>
            <a:ext cx="370615" cy="299348"/>
          </a:xfrm>
          <a:prstGeom prst="rtTriangl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l-SI" sz="744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0" name="Pravokotnik 11"/>
          <p:cNvSpPr/>
          <p:nvPr/>
        </p:nvSpPr>
        <p:spPr>
          <a:xfrm>
            <a:off x="3089542" y="2102925"/>
            <a:ext cx="370615" cy="29934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l-SI" sz="744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1" name="Pravokotnik 12"/>
          <p:cNvSpPr/>
          <p:nvPr/>
        </p:nvSpPr>
        <p:spPr>
          <a:xfrm>
            <a:off x="3830772" y="2701622"/>
            <a:ext cx="370615" cy="29934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l-SI" sz="744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2" name="Pravokotnik 13"/>
          <p:cNvSpPr/>
          <p:nvPr/>
        </p:nvSpPr>
        <p:spPr>
          <a:xfrm>
            <a:off x="4572001" y="3300319"/>
            <a:ext cx="370615" cy="29934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l-SI" sz="744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0" name="Pravokotnik 14"/>
          <p:cNvSpPr/>
          <p:nvPr/>
        </p:nvSpPr>
        <p:spPr>
          <a:xfrm>
            <a:off x="5313230" y="3899017"/>
            <a:ext cx="370615" cy="29934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l-SI" sz="744" dirty="0">
                <a:solidFill>
                  <a:schemeClr val="tx1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030111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 err="1" smtClean="0">
                <a:solidFill>
                  <a:srgbClr val="FF0000"/>
                </a:solidFill>
              </a:rPr>
              <a:t>Lower</a:t>
            </a:r>
            <a:r>
              <a:rPr lang="sl-SI" dirty="0" smtClean="0">
                <a:solidFill>
                  <a:srgbClr val="FF0000"/>
                </a:solidFill>
              </a:rPr>
              <a:t> </a:t>
            </a:r>
            <a:r>
              <a:rPr lang="sl-SI" dirty="0" err="1" smtClean="0">
                <a:solidFill>
                  <a:srgbClr val="FF0000"/>
                </a:solidFill>
              </a:rPr>
              <a:t>triangular</a:t>
            </a:r>
            <a:r>
              <a:rPr lang="sl-SI" dirty="0" smtClean="0">
                <a:solidFill>
                  <a:srgbClr val="FF0000"/>
                </a:solidFill>
              </a:rPr>
              <a:t> </a:t>
            </a:r>
            <a:r>
              <a:rPr lang="sl-SI" dirty="0" err="1" smtClean="0"/>
              <a:t>inverse</a:t>
            </a:r>
            <a:endParaRPr lang="sl-SI" dirty="0"/>
          </a:p>
        </p:txBody>
      </p:sp>
      <p:sp>
        <p:nvSpPr>
          <p:cNvPr id="19" name="Pravokotni trikotnik 18"/>
          <p:cNvSpPr/>
          <p:nvPr/>
        </p:nvSpPr>
        <p:spPr>
          <a:xfrm>
            <a:off x="3089542" y="1803577"/>
            <a:ext cx="370615" cy="299348"/>
          </a:xfrm>
          <a:prstGeom prst="rtTriangl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l-SI" sz="744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3" name="Pravokotni trikotnik 22"/>
          <p:cNvSpPr/>
          <p:nvPr/>
        </p:nvSpPr>
        <p:spPr>
          <a:xfrm>
            <a:off x="3460157" y="2102925"/>
            <a:ext cx="370615" cy="299348"/>
          </a:xfrm>
          <a:prstGeom prst="rtTriangl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l-SI" sz="744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4" name="Pravokotni trikotnik 23"/>
          <p:cNvSpPr/>
          <p:nvPr/>
        </p:nvSpPr>
        <p:spPr>
          <a:xfrm>
            <a:off x="3830772" y="2402274"/>
            <a:ext cx="370615" cy="299348"/>
          </a:xfrm>
          <a:prstGeom prst="rtTriangl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l-SI" sz="744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5" name="Pravokotni trikotnik 24"/>
          <p:cNvSpPr/>
          <p:nvPr/>
        </p:nvSpPr>
        <p:spPr>
          <a:xfrm>
            <a:off x="4201386" y="2701622"/>
            <a:ext cx="370615" cy="299348"/>
          </a:xfrm>
          <a:prstGeom prst="rtTriangl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l-SI" sz="744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6" name="Pravokotni trikotnik 25"/>
          <p:cNvSpPr/>
          <p:nvPr/>
        </p:nvSpPr>
        <p:spPr>
          <a:xfrm>
            <a:off x="4572001" y="3000971"/>
            <a:ext cx="370615" cy="299348"/>
          </a:xfrm>
          <a:prstGeom prst="rtTriangl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l-SI" sz="744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7" name="Pravokotni trikotnik 26"/>
          <p:cNvSpPr/>
          <p:nvPr/>
        </p:nvSpPr>
        <p:spPr>
          <a:xfrm>
            <a:off x="4942617" y="3300319"/>
            <a:ext cx="370615" cy="299348"/>
          </a:xfrm>
          <a:prstGeom prst="rtTriangl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l-SI" sz="744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8" name="Pravokotni trikotnik 27"/>
          <p:cNvSpPr/>
          <p:nvPr/>
        </p:nvSpPr>
        <p:spPr>
          <a:xfrm>
            <a:off x="5313231" y="3599668"/>
            <a:ext cx="370615" cy="299348"/>
          </a:xfrm>
          <a:prstGeom prst="rtTriangl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l-SI" sz="744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9" name="Pravokotni trikotnik 28"/>
          <p:cNvSpPr/>
          <p:nvPr/>
        </p:nvSpPr>
        <p:spPr>
          <a:xfrm>
            <a:off x="5683846" y="3899017"/>
            <a:ext cx="370615" cy="299348"/>
          </a:xfrm>
          <a:prstGeom prst="rtTriangl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l-SI" sz="744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1" name="Pravokotni trikotnik 18"/>
          <p:cNvSpPr/>
          <p:nvPr/>
        </p:nvSpPr>
        <p:spPr>
          <a:xfrm>
            <a:off x="3089542" y="1803577"/>
            <a:ext cx="370615" cy="299348"/>
          </a:xfrm>
          <a:prstGeom prst="rtTriangl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l-SI" sz="744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2" name="Pravokotni trikotnik 22"/>
          <p:cNvSpPr/>
          <p:nvPr/>
        </p:nvSpPr>
        <p:spPr>
          <a:xfrm>
            <a:off x="3460157" y="2102925"/>
            <a:ext cx="370615" cy="299348"/>
          </a:xfrm>
          <a:prstGeom prst="rtTriangl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l-SI" sz="744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3" name="Pravokotni trikotnik 23"/>
          <p:cNvSpPr/>
          <p:nvPr/>
        </p:nvSpPr>
        <p:spPr>
          <a:xfrm>
            <a:off x="3830772" y="2402274"/>
            <a:ext cx="370615" cy="299348"/>
          </a:xfrm>
          <a:prstGeom prst="rtTriangl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l-SI" sz="744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4" name="Pravokotni trikotnik 24"/>
          <p:cNvSpPr/>
          <p:nvPr/>
        </p:nvSpPr>
        <p:spPr>
          <a:xfrm>
            <a:off x="4201386" y="2701622"/>
            <a:ext cx="370615" cy="299348"/>
          </a:xfrm>
          <a:prstGeom prst="rtTriangl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l-SI" sz="744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5" name="Pravokotni trikotnik 25"/>
          <p:cNvSpPr/>
          <p:nvPr/>
        </p:nvSpPr>
        <p:spPr>
          <a:xfrm>
            <a:off x="4572001" y="3000971"/>
            <a:ext cx="370615" cy="299348"/>
          </a:xfrm>
          <a:prstGeom prst="rtTriangl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l-SI" sz="744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6" name="Pravokotni trikotnik 26"/>
          <p:cNvSpPr/>
          <p:nvPr/>
        </p:nvSpPr>
        <p:spPr>
          <a:xfrm>
            <a:off x="4942617" y="3300319"/>
            <a:ext cx="370615" cy="299348"/>
          </a:xfrm>
          <a:prstGeom prst="rtTriangl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l-SI" sz="744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7" name="Pravokotni trikotnik 27"/>
          <p:cNvSpPr/>
          <p:nvPr/>
        </p:nvSpPr>
        <p:spPr>
          <a:xfrm>
            <a:off x="5313231" y="3599668"/>
            <a:ext cx="370615" cy="299348"/>
          </a:xfrm>
          <a:prstGeom prst="rtTriangl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l-SI" sz="744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8" name="Pravokotni trikotnik 28"/>
          <p:cNvSpPr/>
          <p:nvPr/>
        </p:nvSpPr>
        <p:spPr>
          <a:xfrm>
            <a:off x="5683846" y="3899017"/>
            <a:ext cx="370615" cy="299348"/>
          </a:xfrm>
          <a:prstGeom prst="rtTriangl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l-SI" sz="744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0" name="Pravokotnik 11"/>
          <p:cNvSpPr/>
          <p:nvPr/>
        </p:nvSpPr>
        <p:spPr>
          <a:xfrm>
            <a:off x="3089542" y="2102925"/>
            <a:ext cx="370615" cy="29934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l-SI" sz="744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1" name="Pravokotnik 12"/>
          <p:cNvSpPr/>
          <p:nvPr/>
        </p:nvSpPr>
        <p:spPr>
          <a:xfrm>
            <a:off x="3830772" y="2701622"/>
            <a:ext cx="370615" cy="29934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l-SI" sz="744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2" name="Pravokotnik 13"/>
          <p:cNvSpPr/>
          <p:nvPr/>
        </p:nvSpPr>
        <p:spPr>
          <a:xfrm>
            <a:off x="4572001" y="3300319"/>
            <a:ext cx="370615" cy="29934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l-SI" sz="744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0" name="Pravokotnik 14"/>
          <p:cNvSpPr/>
          <p:nvPr/>
        </p:nvSpPr>
        <p:spPr>
          <a:xfrm>
            <a:off x="5313230" y="3899017"/>
            <a:ext cx="370615" cy="29934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l-SI" sz="744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1" name="Pravokotnik 15"/>
          <p:cNvSpPr/>
          <p:nvPr/>
        </p:nvSpPr>
        <p:spPr>
          <a:xfrm>
            <a:off x="3089540" y="2402274"/>
            <a:ext cx="741230" cy="59869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l-SI" sz="744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32" name="Pravokotnik 16"/>
          <p:cNvSpPr/>
          <p:nvPr/>
        </p:nvSpPr>
        <p:spPr>
          <a:xfrm>
            <a:off x="4572000" y="3599668"/>
            <a:ext cx="741230" cy="59869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l-SI" sz="744" dirty="0">
                <a:solidFill>
                  <a:schemeClr val="tx1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343552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09"/>
          <p:cNvSpPr txBox="1">
            <a:spLocks/>
          </p:cNvSpPr>
          <p:nvPr/>
        </p:nvSpPr>
        <p:spPr>
          <a:xfrm>
            <a:off x="344864" y="1257657"/>
            <a:ext cx="5324100" cy="4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sl-SI" sz="3200" dirty="0" smtClean="0"/>
              <a:t>MAIN </a:t>
            </a:r>
            <a:r>
              <a:rPr lang="sl-SI" sz="3200" dirty="0" smtClean="0">
                <a:solidFill>
                  <a:srgbClr val="FF0000"/>
                </a:solidFill>
              </a:rPr>
              <a:t>GOAL</a:t>
            </a:r>
            <a:endParaRPr lang="en-US" sz="3200" dirty="0">
              <a:solidFill>
                <a:srgbClr val="FF0000"/>
              </a:solidFill>
            </a:endParaRPr>
          </a:p>
        </p:txBody>
      </p:sp>
      <p:sp>
        <p:nvSpPr>
          <p:cNvPr id="5" name="Shape 110"/>
          <p:cNvSpPr txBox="1">
            <a:spLocks/>
          </p:cNvSpPr>
          <p:nvPr/>
        </p:nvSpPr>
        <p:spPr>
          <a:xfrm>
            <a:off x="257779" y="2194379"/>
            <a:ext cx="4206645" cy="22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01600">
              <a:spcBef>
                <a:spcPts val="600"/>
              </a:spcBef>
              <a:buSzPts val="2000"/>
            </a:pPr>
            <a:r>
              <a:rPr lang="sl-SI" sz="2400" dirty="0" smtClean="0">
                <a:latin typeface="Montserrat" panose="020B0604020202020204" charset="-18"/>
              </a:rPr>
              <a:t>Faster model inference for Stan users ...</a:t>
            </a:r>
            <a:br>
              <a:rPr lang="sl-SI" sz="2400" dirty="0" smtClean="0">
                <a:latin typeface="Montserrat" panose="020B0604020202020204" charset="-18"/>
              </a:rPr>
            </a:br>
            <a:endParaRPr lang="sl-SI" sz="2400" dirty="0" smtClean="0">
              <a:latin typeface="Montserrat" panose="020B0604020202020204" charset="-18"/>
            </a:endParaRPr>
          </a:p>
          <a:p>
            <a:pPr marL="101600">
              <a:spcBef>
                <a:spcPts val="600"/>
              </a:spcBef>
              <a:buSzPts val="2000"/>
            </a:pPr>
            <a:r>
              <a:rPr lang="sl-SI" sz="2400" dirty="0" smtClean="0">
                <a:latin typeface="Montserrat" panose="020B0604020202020204" charset="-18"/>
              </a:rPr>
              <a:t>... in a seamless and cost-effective way.</a:t>
            </a:r>
            <a:endParaRPr lang="sl-SI" sz="2800" dirty="0" smtClean="0"/>
          </a:p>
          <a:p>
            <a:pPr marL="457200" indent="-355600">
              <a:spcBef>
                <a:spcPts val="600"/>
              </a:spcBef>
              <a:buSzPts val="2000"/>
              <a:buFont typeface="Arial"/>
              <a:buChar char="▸"/>
            </a:pPr>
            <a:endParaRPr lang="sl-SI" sz="1800" dirty="0" smtClean="0"/>
          </a:p>
          <a:p>
            <a:pPr marL="457200" indent="-355600">
              <a:spcBef>
                <a:spcPts val="600"/>
              </a:spcBef>
              <a:buSzPts val="2000"/>
              <a:buFont typeface="Arial"/>
              <a:buChar char="▸"/>
            </a:pPr>
            <a:endParaRPr lang="sl-SI" sz="1800" dirty="0" smtClean="0"/>
          </a:p>
          <a:p>
            <a:pPr marL="457200" indent="-355600">
              <a:spcBef>
                <a:spcPts val="600"/>
              </a:spcBef>
              <a:buSzPts val="2000"/>
              <a:buFont typeface="Arial"/>
              <a:buChar char="▸"/>
            </a:pPr>
            <a:endParaRPr lang="en-US" sz="1800" dirty="0" smtClean="0"/>
          </a:p>
        </p:txBody>
      </p:sp>
    </p:spTree>
    <p:extLst>
      <p:ext uri="{BB962C8B-B14F-4D97-AF65-F5344CB8AC3E}">
        <p14:creationId xmlns:p14="http://schemas.microsoft.com/office/powerpoint/2010/main" val="3011413146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 err="1" smtClean="0">
                <a:solidFill>
                  <a:srgbClr val="FF0000"/>
                </a:solidFill>
              </a:rPr>
              <a:t>Lower</a:t>
            </a:r>
            <a:r>
              <a:rPr lang="sl-SI" dirty="0" smtClean="0">
                <a:solidFill>
                  <a:srgbClr val="FF0000"/>
                </a:solidFill>
              </a:rPr>
              <a:t> </a:t>
            </a:r>
            <a:r>
              <a:rPr lang="sl-SI" dirty="0" err="1" smtClean="0">
                <a:solidFill>
                  <a:srgbClr val="FF0000"/>
                </a:solidFill>
              </a:rPr>
              <a:t>triangular</a:t>
            </a:r>
            <a:r>
              <a:rPr lang="sl-SI" dirty="0" smtClean="0">
                <a:solidFill>
                  <a:srgbClr val="FF0000"/>
                </a:solidFill>
              </a:rPr>
              <a:t> </a:t>
            </a:r>
            <a:r>
              <a:rPr lang="sl-SI" dirty="0" err="1" smtClean="0"/>
              <a:t>inverse</a:t>
            </a:r>
            <a:endParaRPr lang="sl-SI" dirty="0"/>
          </a:p>
        </p:txBody>
      </p:sp>
      <p:sp>
        <p:nvSpPr>
          <p:cNvPr id="19" name="Pravokotni trikotnik 18"/>
          <p:cNvSpPr/>
          <p:nvPr/>
        </p:nvSpPr>
        <p:spPr>
          <a:xfrm>
            <a:off x="3089542" y="1803577"/>
            <a:ext cx="370615" cy="299348"/>
          </a:xfrm>
          <a:prstGeom prst="rtTriangl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l-SI" sz="744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3" name="Pravokotni trikotnik 22"/>
          <p:cNvSpPr/>
          <p:nvPr/>
        </p:nvSpPr>
        <p:spPr>
          <a:xfrm>
            <a:off x="3460157" y="2102925"/>
            <a:ext cx="370615" cy="299348"/>
          </a:xfrm>
          <a:prstGeom prst="rtTriangl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l-SI" sz="744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4" name="Pravokotni trikotnik 23"/>
          <p:cNvSpPr/>
          <p:nvPr/>
        </p:nvSpPr>
        <p:spPr>
          <a:xfrm>
            <a:off x="3830772" y="2402274"/>
            <a:ext cx="370615" cy="299348"/>
          </a:xfrm>
          <a:prstGeom prst="rtTriangl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l-SI" sz="744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5" name="Pravokotni trikotnik 24"/>
          <p:cNvSpPr/>
          <p:nvPr/>
        </p:nvSpPr>
        <p:spPr>
          <a:xfrm>
            <a:off x="4201386" y="2701622"/>
            <a:ext cx="370615" cy="299348"/>
          </a:xfrm>
          <a:prstGeom prst="rtTriangl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l-SI" sz="744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6" name="Pravokotni trikotnik 25"/>
          <p:cNvSpPr/>
          <p:nvPr/>
        </p:nvSpPr>
        <p:spPr>
          <a:xfrm>
            <a:off x="4572001" y="3000971"/>
            <a:ext cx="370615" cy="299348"/>
          </a:xfrm>
          <a:prstGeom prst="rtTriangl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l-SI" sz="744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7" name="Pravokotni trikotnik 26"/>
          <p:cNvSpPr/>
          <p:nvPr/>
        </p:nvSpPr>
        <p:spPr>
          <a:xfrm>
            <a:off x="4942617" y="3300319"/>
            <a:ext cx="370615" cy="299348"/>
          </a:xfrm>
          <a:prstGeom prst="rtTriangl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l-SI" sz="744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8" name="Pravokotni trikotnik 27"/>
          <p:cNvSpPr/>
          <p:nvPr/>
        </p:nvSpPr>
        <p:spPr>
          <a:xfrm>
            <a:off x="5313231" y="3599668"/>
            <a:ext cx="370615" cy="299348"/>
          </a:xfrm>
          <a:prstGeom prst="rtTriangl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l-SI" sz="744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9" name="Pravokotni trikotnik 28"/>
          <p:cNvSpPr/>
          <p:nvPr/>
        </p:nvSpPr>
        <p:spPr>
          <a:xfrm>
            <a:off x="5683846" y="3899017"/>
            <a:ext cx="370615" cy="299348"/>
          </a:xfrm>
          <a:prstGeom prst="rtTriangl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l-SI" sz="744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2" name="Pravokotni trikotnik 18"/>
          <p:cNvSpPr/>
          <p:nvPr/>
        </p:nvSpPr>
        <p:spPr>
          <a:xfrm>
            <a:off x="3089542" y="1803577"/>
            <a:ext cx="370615" cy="299348"/>
          </a:xfrm>
          <a:prstGeom prst="rtTriangl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l-SI" sz="744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3" name="Pravokotni trikotnik 22"/>
          <p:cNvSpPr/>
          <p:nvPr/>
        </p:nvSpPr>
        <p:spPr>
          <a:xfrm>
            <a:off x="3460157" y="2102925"/>
            <a:ext cx="370615" cy="299348"/>
          </a:xfrm>
          <a:prstGeom prst="rtTriangl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l-SI" sz="744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4" name="Pravokotni trikotnik 23"/>
          <p:cNvSpPr/>
          <p:nvPr/>
        </p:nvSpPr>
        <p:spPr>
          <a:xfrm>
            <a:off x="3830772" y="2402274"/>
            <a:ext cx="370615" cy="299348"/>
          </a:xfrm>
          <a:prstGeom prst="rtTriangl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l-SI" sz="744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5" name="Pravokotni trikotnik 24"/>
          <p:cNvSpPr/>
          <p:nvPr/>
        </p:nvSpPr>
        <p:spPr>
          <a:xfrm>
            <a:off x="4201386" y="2701622"/>
            <a:ext cx="370615" cy="299348"/>
          </a:xfrm>
          <a:prstGeom prst="rtTriangl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l-SI" sz="744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6" name="Pravokotni trikotnik 25"/>
          <p:cNvSpPr/>
          <p:nvPr/>
        </p:nvSpPr>
        <p:spPr>
          <a:xfrm>
            <a:off x="4572001" y="3000971"/>
            <a:ext cx="370615" cy="299348"/>
          </a:xfrm>
          <a:prstGeom prst="rtTriangl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l-SI" sz="744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7" name="Pravokotni trikotnik 26"/>
          <p:cNvSpPr/>
          <p:nvPr/>
        </p:nvSpPr>
        <p:spPr>
          <a:xfrm>
            <a:off x="4942617" y="3300319"/>
            <a:ext cx="370615" cy="299348"/>
          </a:xfrm>
          <a:prstGeom prst="rtTriangl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l-SI" sz="744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8" name="Pravokotni trikotnik 27"/>
          <p:cNvSpPr/>
          <p:nvPr/>
        </p:nvSpPr>
        <p:spPr>
          <a:xfrm>
            <a:off x="5313231" y="3599668"/>
            <a:ext cx="370615" cy="299348"/>
          </a:xfrm>
          <a:prstGeom prst="rtTriangl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l-SI" sz="744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0" name="Pravokotni trikotnik 28"/>
          <p:cNvSpPr/>
          <p:nvPr/>
        </p:nvSpPr>
        <p:spPr>
          <a:xfrm>
            <a:off x="5683846" y="3899017"/>
            <a:ext cx="370615" cy="299348"/>
          </a:xfrm>
          <a:prstGeom prst="rtTriangl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l-SI" sz="744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1" name="Pravokotnik 11"/>
          <p:cNvSpPr/>
          <p:nvPr/>
        </p:nvSpPr>
        <p:spPr>
          <a:xfrm>
            <a:off x="3089542" y="2102925"/>
            <a:ext cx="370615" cy="29934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l-SI" sz="744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2" name="Pravokotnik 12"/>
          <p:cNvSpPr/>
          <p:nvPr/>
        </p:nvSpPr>
        <p:spPr>
          <a:xfrm>
            <a:off x="3830772" y="2701622"/>
            <a:ext cx="370615" cy="29934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l-SI" sz="744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0" name="Pravokotnik 13"/>
          <p:cNvSpPr/>
          <p:nvPr/>
        </p:nvSpPr>
        <p:spPr>
          <a:xfrm>
            <a:off x="4572001" y="3300319"/>
            <a:ext cx="370615" cy="29934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l-SI" sz="744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1" name="Pravokotnik 14"/>
          <p:cNvSpPr/>
          <p:nvPr/>
        </p:nvSpPr>
        <p:spPr>
          <a:xfrm>
            <a:off x="5313230" y="3899017"/>
            <a:ext cx="370615" cy="29934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l-SI" sz="744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2" name="Pravokotnik 15"/>
          <p:cNvSpPr/>
          <p:nvPr/>
        </p:nvSpPr>
        <p:spPr>
          <a:xfrm>
            <a:off x="3089540" y="2402274"/>
            <a:ext cx="741230" cy="59869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l-SI" sz="744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33" name="Pravokotnik 16"/>
          <p:cNvSpPr/>
          <p:nvPr/>
        </p:nvSpPr>
        <p:spPr>
          <a:xfrm>
            <a:off x="4572000" y="3599668"/>
            <a:ext cx="741230" cy="59869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l-SI" sz="744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34" name="Pravokotnik 17"/>
          <p:cNvSpPr/>
          <p:nvPr/>
        </p:nvSpPr>
        <p:spPr>
          <a:xfrm>
            <a:off x="3089540" y="3000971"/>
            <a:ext cx="1482458" cy="119739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l-SI" sz="744" dirty="0">
                <a:solidFill>
                  <a:schemeClr val="tx1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940561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465" t="9889" r="6821" b="13008"/>
          <a:stretch/>
        </p:blipFill>
        <p:spPr>
          <a:xfrm>
            <a:off x="382463" y="682821"/>
            <a:ext cx="8294914" cy="3950594"/>
          </a:xfrm>
          <a:prstGeom prst="rect">
            <a:avLst/>
          </a:prstGeom>
        </p:spPr>
      </p:pic>
      <p:sp>
        <p:nvSpPr>
          <p:cNvPr id="5" name="Shape 109"/>
          <p:cNvSpPr txBox="1">
            <a:spLocks/>
          </p:cNvSpPr>
          <p:nvPr/>
        </p:nvSpPr>
        <p:spPr>
          <a:xfrm>
            <a:off x="108856" y="111028"/>
            <a:ext cx="8223101" cy="4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sl-SI" sz="2400" dirty="0" smtClean="0">
                <a:solidFill>
                  <a:srgbClr val="FF0000"/>
                </a:solidFill>
              </a:rPr>
              <a:t>RESULTS </a:t>
            </a:r>
            <a:r>
              <a:rPr lang="sl-SI" sz="2400" dirty="0" smtClean="0"/>
              <a:t>(simple 1D GP regression on N points)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91920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70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454820" y="2417862"/>
            <a:ext cx="2343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l-SI" dirty="0"/>
              <a:t> </a:t>
            </a:r>
          </a:p>
        </p:txBody>
      </p:sp>
      <p:sp>
        <p:nvSpPr>
          <p:cNvPr id="5" name="Rectangle 4"/>
          <p:cNvSpPr/>
          <p:nvPr/>
        </p:nvSpPr>
        <p:spPr>
          <a:xfrm>
            <a:off x="4454820" y="2417862"/>
            <a:ext cx="2343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l-SI" dirty="0"/>
              <a:t> </a:t>
            </a:r>
          </a:p>
        </p:txBody>
      </p:sp>
      <p:sp>
        <p:nvSpPr>
          <p:cNvPr id="8" name="Shape 109"/>
          <p:cNvSpPr txBox="1">
            <a:spLocks/>
          </p:cNvSpPr>
          <p:nvPr/>
        </p:nvSpPr>
        <p:spPr>
          <a:xfrm>
            <a:off x="358775" y="3868058"/>
            <a:ext cx="5324100" cy="7055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sl-SI" sz="5400" dirty="0" smtClean="0">
                <a:solidFill>
                  <a:srgbClr val="FF0000"/>
                </a:solidFill>
              </a:rPr>
              <a:t>Issues</a:t>
            </a:r>
          </a:p>
          <a:p>
            <a:r>
              <a:rPr lang="sl-SI" sz="5400" dirty="0" smtClean="0"/>
              <a:t>&amp; </a:t>
            </a:r>
            <a:r>
              <a:rPr lang="sl-SI" sz="5400" dirty="0" smtClean="0">
                <a:solidFill>
                  <a:srgbClr val="FF0000"/>
                </a:solidFill>
              </a:rPr>
              <a:t>Roadmap</a:t>
            </a:r>
            <a:endParaRPr lang="sl-SI" sz="5400" dirty="0" smtClean="0"/>
          </a:p>
        </p:txBody>
      </p:sp>
      <p:sp>
        <p:nvSpPr>
          <p:cNvPr id="7" name="AutoShape 2" descr="Image result for 2x2x2 cub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4111853587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70000"/>
            <a:lum/>
          </a:blip>
          <a:srcRect/>
          <a:stretch>
            <a:fillRect l="78000" t="2000" r="-1000" b="-4000"/>
          </a:stretch>
        </a:blipFill>
        <a:effectLst/>
      </p:bgPr>
    </p:bg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09"/>
          <p:cNvSpPr txBox="1">
            <a:spLocks/>
          </p:cNvSpPr>
          <p:nvPr/>
        </p:nvSpPr>
        <p:spPr>
          <a:xfrm>
            <a:off x="149216" y="202597"/>
            <a:ext cx="5324100" cy="4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sl-SI" sz="2400" dirty="0"/>
              <a:t>I</a:t>
            </a:r>
            <a:r>
              <a:rPr lang="sl-SI" sz="2400" dirty="0" smtClean="0"/>
              <a:t>ssue: </a:t>
            </a:r>
            <a:r>
              <a:rPr lang="sl-SI" sz="2400" dirty="0">
                <a:solidFill>
                  <a:srgbClr val="FF0000"/>
                </a:solidFill>
              </a:rPr>
              <a:t>D</a:t>
            </a:r>
            <a:r>
              <a:rPr lang="sl-SI" sz="2400" dirty="0" smtClean="0">
                <a:solidFill>
                  <a:srgbClr val="FF0000"/>
                </a:solidFill>
              </a:rPr>
              <a:t>ata </a:t>
            </a:r>
            <a:r>
              <a:rPr lang="sl-SI" sz="2400" dirty="0">
                <a:solidFill>
                  <a:srgbClr val="FF0000"/>
                </a:solidFill>
              </a:rPr>
              <a:t>tranfers</a:t>
            </a:r>
            <a:endParaRPr lang="sl-SI" sz="2400" dirty="0" smtClean="0">
              <a:solidFill>
                <a:srgbClr val="FF0000"/>
              </a:solidFill>
            </a:endParaRPr>
          </a:p>
        </p:txBody>
      </p:sp>
      <p:sp>
        <p:nvSpPr>
          <p:cNvPr id="5" name="Shape 110"/>
          <p:cNvSpPr txBox="1">
            <a:spLocks/>
          </p:cNvSpPr>
          <p:nvPr/>
        </p:nvSpPr>
        <p:spPr>
          <a:xfrm>
            <a:off x="149216" y="662728"/>
            <a:ext cx="7004619" cy="13274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01600">
              <a:spcBef>
                <a:spcPts val="600"/>
              </a:spcBef>
              <a:buSzPts val="2000"/>
            </a:pPr>
            <a:r>
              <a:rPr lang="sl-SI" dirty="0" smtClean="0">
                <a:solidFill>
                  <a:schemeClr val="tx1"/>
                </a:solidFill>
                <a:latin typeface="Montserrat" panose="020B0604020202020204" charset="-18"/>
              </a:rPr>
              <a:t>Currently, speedups are limited by data transfers:</a:t>
            </a:r>
          </a:p>
          <a:p>
            <a:pPr marL="457200" indent="-355600">
              <a:spcBef>
                <a:spcPts val="600"/>
              </a:spcBef>
              <a:buSzPts val="2000"/>
              <a:buFont typeface="Arial"/>
              <a:buChar char="▸"/>
            </a:pPr>
            <a:r>
              <a:rPr lang="sl-SI" dirty="0" smtClean="0">
                <a:solidFill>
                  <a:schemeClr val="tx1"/>
                </a:solidFill>
                <a:latin typeface="Montserrat" panose="020B0604020202020204" charset="-18"/>
              </a:rPr>
              <a:t>Copying data to the GPU costs us some time. </a:t>
            </a:r>
          </a:p>
          <a:p>
            <a:pPr marL="457200" indent="-355600">
              <a:spcBef>
                <a:spcPts val="600"/>
              </a:spcBef>
              <a:buSzPts val="2000"/>
              <a:buFont typeface="Arial"/>
              <a:buChar char="▸"/>
            </a:pPr>
            <a:r>
              <a:rPr lang="sl-SI" dirty="0" smtClean="0">
                <a:solidFill>
                  <a:schemeClr val="tx1"/>
                </a:solidFill>
                <a:latin typeface="Montserrat" panose="020B0604020202020204" charset="-18"/>
              </a:rPr>
              <a:t>Most functions scale linearly and can‘t justify this cost for every call.</a:t>
            </a:r>
          </a:p>
          <a:p>
            <a:pPr marL="457200" indent="-355600">
              <a:spcBef>
                <a:spcPts val="600"/>
              </a:spcBef>
              <a:buSzPts val="2000"/>
              <a:buFont typeface="Arial"/>
              <a:buChar char="▸"/>
            </a:pPr>
            <a:r>
              <a:rPr lang="sl-SI" dirty="0" smtClean="0">
                <a:solidFill>
                  <a:schemeClr val="tx1"/>
                </a:solidFill>
                <a:latin typeface="Montserrat" panose="020B0604020202020204" charset="-18"/>
              </a:rPr>
              <a:t>Even is such functions represent 10% of the computation, it drastically limits the maximum speedup.</a:t>
            </a:r>
          </a:p>
          <a:p>
            <a:pPr marL="457200" indent="-355600">
              <a:spcBef>
                <a:spcPts val="600"/>
              </a:spcBef>
              <a:buSzPts val="2000"/>
              <a:buFont typeface="Arial"/>
              <a:buChar char="▸"/>
            </a:pPr>
            <a:endParaRPr lang="sl-SI" dirty="0">
              <a:solidFill>
                <a:schemeClr val="tx1"/>
              </a:solidFill>
              <a:latin typeface="Montserrat" panose="020B0604020202020204" charset="-18"/>
            </a:endParaRPr>
          </a:p>
          <a:p>
            <a:pPr marL="101600">
              <a:spcBef>
                <a:spcPts val="600"/>
              </a:spcBef>
              <a:buSzPts val="2000"/>
            </a:pPr>
            <a:r>
              <a:rPr lang="sl-SI" b="1" dirty="0" smtClean="0">
                <a:solidFill>
                  <a:schemeClr val="tx1"/>
                </a:solidFill>
                <a:latin typeface="Montserrat" panose="020B0604020202020204" charset="-18"/>
              </a:rPr>
              <a:t>Example:</a:t>
            </a:r>
            <a:endParaRPr lang="sl-SI" b="1" dirty="0" smtClean="0">
              <a:latin typeface="Montserrat" panose="020B0604020202020204" charset="-18"/>
            </a:endParaRPr>
          </a:p>
          <a:p>
            <a:pPr marL="457200" lvl="3" indent="-355600">
              <a:spcBef>
                <a:spcPts val="600"/>
              </a:spcBef>
              <a:buSzPts val="2000"/>
              <a:buFont typeface="Arial"/>
              <a:buChar char="▸"/>
            </a:pPr>
            <a:endParaRPr lang="sl-SI" sz="1600" dirty="0" smtClean="0"/>
          </a:p>
          <a:p>
            <a:pPr marL="457200" indent="-355600">
              <a:spcBef>
                <a:spcPts val="600"/>
              </a:spcBef>
              <a:buSzPts val="2000"/>
              <a:buFont typeface="Arial"/>
              <a:buChar char="▸"/>
            </a:pPr>
            <a:endParaRPr lang="sl-SI" sz="1800" dirty="0" smtClean="0"/>
          </a:p>
          <a:p>
            <a:pPr marL="457200" indent="-355600">
              <a:spcBef>
                <a:spcPts val="600"/>
              </a:spcBef>
              <a:buSzPts val="2000"/>
              <a:buFont typeface="Arial"/>
              <a:buChar char="▸"/>
            </a:pPr>
            <a:endParaRPr lang="sl-SI" sz="1800" dirty="0" smtClean="0"/>
          </a:p>
          <a:p>
            <a:pPr marL="457200" indent="-355600">
              <a:spcBef>
                <a:spcPts val="600"/>
              </a:spcBef>
              <a:buSzPts val="2000"/>
              <a:buFont typeface="Arial"/>
              <a:buChar char="▸"/>
            </a:pPr>
            <a:endParaRPr lang="en-US" sz="1800" dirty="0" smtClean="0"/>
          </a:p>
        </p:txBody>
      </p:sp>
      <p:sp>
        <p:nvSpPr>
          <p:cNvPr id="6" name="Rectangle 5"/>
          <p:cNvSpPr/>
          <p:nvPr/>
        </p:nvSpPr>
        <p:spPr>
          <a:xfrm>
            <a:off x="417221" y="2719269"/>
            <a:ext cx="7556884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l-SI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cov_exp_quad(x1</a:t>
            </a:r>
            <a:r>
              <a:rPr lang="sl-SI" dirty="0">
                <a:latin typeface="Courier New" panose="02070309020205020404" pitchFamily="49" charset="0"/>
                <a:cs typeface="Courier New" panose="02070309020205020404" pitchFamily="49" charset="0"/>
              </a:rPr>
              <a:t>, magnitude_1, length_scale_1) </a:t>
            </a:r>
            <a:endParaRPr lang="sl-SI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sl-SI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sl-SI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+ cov_exp_quad(x1, magnitude_2</a:t>
            </a:r>
            <a:r>
              <a:rPr lang="sl-SI" dirty="0">
                <a:latin typeface="Courier New" panose="02070309020205020404" pitchFamily="49" charset="0"/>
                <a:cs typeface="Courier New" panose="02070309020205020404" pitchFamily="49" charset="0"/>
              </a:rPr>
              <a:t>, length_scale_2) </a:t>
            </a:r>
            <a:endParaRPr lang="sl-SI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sl-SI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sl-SI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+ gp_periodic_cov(x1</a:t>
            </a:r>
            <a:r>
              <a:rPr lang="sl-SI" dirty="0">
                <a:latin typeface="Courier New" panose="02070309020205020404" pitchFamily="49" charset="0"/>
                <a:cs typeface="Courier New" panose="02070309020205020404" pitchFamily="49" charset="0"/>
              </a:rPr>
              <a:t>, magnitude_3, length_scale_3_1, 7) </a:t>
            </a:r>
            <a:endParaRPr lang="sl-SI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sl-SI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sl-SI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.* cov_exp_quad(x1</a:t>
            </a:r>
            <a:r>
              <a:rPr lang="sl-SI" dirty="0">
                <a:latin typeface="Courier New" panose="02070309020205020404" pitchFamily="49" charset="0"/>
                <a:cs typeface="Courier New" panose="02070309020205020404" pitchFamily="49" charset="0"/>
              </a:rPr>
              <a:t>, 1.0, length_scale_3_2</a:t>
            </a:r>
            <a:r>
              <a:rPr lang="sl-SI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sl-SI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sl-SI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+ gp_periodic_cov(x1</a:t>
            </a:r>
            <a:r>
              <a:rPr lang="sl-SI" dirty="0">
                <a:latin typeface="Courier New" panose="02070309020205020404" pitchFamily="49" charset="0"/>
                <a:cs typeface="Courier New" panose="02070309020205020404" pitchFamily="49" charset="0"/>
              </a:rPr>
              <a:t>, magnitude_4, length_scale_4_1, 365.25) </a:t>
            </a:r>
            <a:endParaRPr lang="sl-SI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sl-SI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sl-SI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.* cov_exp_quad(x1</a:t>
            </a:r>
            <a:r>
              <a:rPr lang="sl-SI" dirty="0">
                <a:latin typeface="Courier New" panose="02070309020205020404" pitchFamily="49" charset="0"/>
                <a:cs typeface="Courier New" panose="02070309020205020404" pitchFamily="49" charset="0"/>
              </a:rPr>
              <a:t>, 1.0, length_scale_4_2) </a:t>
            </a:r>
            <a:endParaRPr lang="sl-SI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sl-SI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sl-SI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+ gp_dot_prod_cov(I_s</a:t>
            </a:r>
            <a:r>
              <a:rPr lang="sl-SI" dirty="0">
                <a:latin typeface="Courier New" panose="02070309020205020404" pitchFamily="49" charset="0"/>
                <a:cs typeface="Courier New" panose="02070309020205020404" pitchFamily="49" charset="0"/>
              </a:rPr>
              <a:t>, magnitude_5_1) </a:t>
            </a:r>
            <a:endParaRPr lang="sl-SI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sl-SI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sl-SI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+ gp_dot_prod_cov(I_ss</a:t>
            </a:r>
            <a:r>
              <a:rPr lang="sl-SI" dirty="0">
                <a:latin typeface="Courier New" panose="02070309020205020404" pitchFamily="49" charset="0"/>
                <a:cs typeface="Courier New" panose="02070309020205020404" pitchFamily="49" charset="0"/>
              </a:rPr>
              <a:t>, magnitude_5_2) </a:t>
            </a:r>
            <a:endParaRPr lang="sl-SI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sl-SI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sl-SI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+ gp_dot_prod_cov(I_ws</a:t>
            </a:r>
            <a:r>
              <a:rPr lang="sl-SI" dirty="0">
                <a:latin typeface="Courier New" panose="02070309020205020404" pitchFamily="49" charset="0"/>
                <a:cs typeface="Courier New" panose="02070309020205020404" pitchFamily="49" charset="0"/>
              </a:rPr>
              <a:t>, magnitude_5_3) </a:t>
            </a:r>
            <a:endParaRPr lang="sl-SI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sl-SI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sl-SI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+ </a:t>
            </a:r>
            <a:r>
              <a:rPr lang="sl-SI" dirty="0">
                <a:latin typeface="Courier New" panose="02070309020205020404" pitchFamily="49" charset="0"/>
                <a:cs typeface="Courier New" panose="02070309020205020404" pitchFamily="49" charset="0"/>
              </a:rPr>
              <a:t>diag_matrix(rep_vector(jitter, N2));`</a:t>
            </a:r>
          </a:p>
        </p:txBody>
      </p:sp>
    </p:spTree>
    <p:extLst>
      <p:ext uri="{BB962C8B-B14F-4D97-AF65-F5344CB8AC3E}">
        <p14:creationId xmlns:p14="http://schemas.microsoft.com/office/powerpoint/2010/main" val="2908186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70000"/>
            <a:lum/>
          </a:blip>
          <a:srcRect/>
          <a:stretch>
            <a:fillRect l="42000" t="-9000" b="-9000"/>
          </a:stretch>
        </a:blip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454820" y="2417862"/>
            <a:ext cx="2343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l-SI" dirty="0"/>
              <a:t> </a:t>
            </a:r>
          </a:p>
        </p:txBody>
      </p:sp>
      <p:sp>
        <p:nvSpPr>
          <p:cNvPr id="8" name="Shape 109"/>
          <p:cNvSpPr txBox="1">
            <a:spLocks/>
          </p:cNvSpPr>
          <p:nvPr/>
        </p:nvSpPr>
        <p:spPr>
          <a:xfrm>
            <a:off x="307975" y="1145987"/>
            <a:ext cx="5324100" cy="4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" sz="2400" dirty="0">
                <a:solidFill>
                  <a:srgbClr val="FF0000"/>
                </a:solidFill>
              </a:rPr>
              <a:t>Multiple Devices </a:t>
            </a:r>
            <a:r>
              <a:rPr lang="en" sz="2400" dirty="0"/>
              <a:t>and </a:t>
            </a:r>
            <a:endParaRPr lang="sl-SI" sz="2400" dirty="0" smtClean="0"/>
          </a:p>
          <a:p>
            <a:r>
              <a:rPr lang="en" sz="2400" dirty="0" smtClean="0"/>
              <a:t>OOM </a:t>
            </a:r>
            <a:r>
              <a:rPr lang="en" sz="2400" dirty="0"/>
              <a:t>Algorithms</a:t>
            </a:r>
            <a:endParaRPr lang="sl-SI" sz="2400" dirty="0" smtClean="0">
              <a:solidFill>
                <a:srgbClr val="FF0000"/>
              </a:solidFill>
            </a:endParaRPr>
          </a:p>
        </p:txBody>
      </p:sp>
      <p:sp>
        <p:nvSpPr>
          <p:cNvPr id="9" name="Shape 110"/>
          <p:cNvSpPr txBox="1">
            <a:spLocks/>
          </p:cNvSpPr>
          <p:nvPr/>
        </p:nvSpPr>
        <p:spPr>
          <a:xfrm>
            <a:off x="243265" y="1631687"/>
            <a:ext cx="4211556" cy="22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355600">
              <a:spcBef>
                <a:spcPts val="600"/>
              </a:spcBef>
              <a:buSzPts val="2000"/>
              <a:buFont typeface="Arial"/>
              <a:buChar char="▸"/>
            </a:pPr>
            <a:r>
              <a:rPr lang="en-US" dirty="0" smtClean="0">
                <a:solidFill>
                  <a:schemeClr val="tx1"/>
                </a:solidFill>
                <a:latin typeface="Montserrat" panose="020B0604020202020204" charset="-18"/>
              </a:rPr>
              <a:t>OpenCL </a:t>
            </a:r>
            <a:r>
              <a:rPr lang="en-US" dirty="0">
                <a:solidFill>
                  <a:schemeClr val="tx1"/>
                </a:solidFill>
                <a:latin typeface="Montserrat" panose="020B0604020202020204" charset="-18"/>
              </a:rPr>
              <a:t>can run on CPUs and GPUs, so why not use </a:t>
            </a:r>
            <a:r>
              <a:rPr lang="en-US" dirty="0" smtClean="0">
                <a:solidFill>
                  <a:schemeClr val="tx1"/>
                </a:solidFill>
                <a:latin typeface="Montserrat" panose="020B0604020202020204" charset="-18"/>
              </a:rPr>
              <a:t>both?</a:t>
            </a:r>
            <a:endParaRPr lang="sl-SI" dirty="0" smtClean="0">
              <a:solidFill>
                <a:schemeClr val="tx1"/>
              </a:solidFill>
              <a:latin typeface="Montserrat" panose="020B0604020202020204" charset="-18"/>
            </a:endParaRPr>
          </a:p>
          <a:p>
            <a:pPr marL="457200" indent="-355600">
              <a:spcBef>
                <a:spcPts val="600"/>
              </a:spcBef>
              <a:buSzPts val="2000"/>
              <a:buFont typeface="Arial"/>
              <a:buChar char="▸"/>
            </a:pPr>
            <a:r>
              <a:rPr lang="en-US" dirty="0" smtClean="0">
                <a:solidFill>
                  <a:schemeClr val="tx1"/>
                </a:solidFill>
                <a:latin typeface="Montserrat" panose="020B0604020202020204" charset="-18"/>
              </a:rPr>
              <a:t>We </a:t>
            </a:r>
            <a:r>
              <a:rPr lang="en-US" dirty="0">
                <a:solidFill>
                  <a:schemeClr val="tx1"/>
                </a:solidFill>
                <a:latin typeface="Montserrat" panose="020B0604020202020204" charset="-18"/>
              </a:rPr>
              <a:t>know some problems are too small to send to the GPU, so use OpenCL on the </a:t>
            </a:r>
            <a:r>
              <a:rPr lang="en-US" dirty="0" smtClean="0">
                <a:solidFill>
                  <a:schemeClr val="tx1"/>
                </a:solidFill>
                <a:latin typeface="Montserrat" panose="020B0604020202020204" charset="-18"/>
              </a:rPr>
              <a:t>CPU</a:t>
            </a:r>
            <a:r>
              <a:rPr lang="sl-SI" dirty="0" smtClean="0">
                <a:solidFill>
                  <a:schemeClr val="tx1"/>
                </a:solidFill>
                <a:latin typeface="Montserrat" panose="020B0604020202020204" charset="-18"/>
              </a:rPr>
              <a:t>.</a:t>
            </a:r>
            <a:endParaRPr lang="sl-SI" dirty="0">
              <a:solidFill>
                <a:schemeClr val="tx1"/>
              </a:solidFill>
              <a:latin typeface="Montserrat" panose="020B0604020202020204" charset="-18"/>
            </a:endParaRPr>
          </a:p>
          <a:p>
            <a:pPr marL="457200" indent="-355600">
              <a:spcBef>
                <a:spcPts val="600"/>
              </a:spcBef>
              <a:buSzPts val="2000"/>
              <a:buFont typeface="Arial"/>
              <a:buChar char="▸"/>
            </a:pPr>
            <a:r>
              <a:rPr lang="en-US" dirty="0" smtClean="0">
                <a:solidFill>
                  <a:schemeClr val="tx1"/>
                </a:solidFill>
                <a:latin typeface="Montserrat" panose="020B0604020202020204" charset="-18"/>
              </a:rPr>
              <a:t>Needs </a:t>
            </a:r>
            <a:r>
              <a:rPr lang="en-US" dirty="0">
                <a:solidFill>
                  <a:schemeClr val="tx1"/>
                </a:solidFill>
                <a:latin typeface="Montserrat" panose="020B0604020202020204" charset="-18"/>
              </a:rPr>
              <a:t>a ‘smart’ load balancer that can look at a ‘job’ and decide where to send </a:t>
            </a:r>
            <a:r>
              <a:rPr lang="en-US" dirty="0" smtClean="0">
                <a:solidFill>
                  <a:schemeClr val="tx1"/>
                </a:solidFill>
                <a:latin typeface="Montserrat" panose="020B0604020202020204" charset="-18"/>
              </a:rPr>
              <a:t>it</a:t>
            </a:r>
            <a:r>
              <a:rPr lang="sl-SI" dirty="0" smtClean="0">
                <a:solidFill>
                  <a:schemeClr val="tx1"/>
                </a:solidFill>
                <a:latin typeface="Montserrat" panose="020B0604020202020204" charset="-18"/>
              </a:rPr>
              <a:t>.</a:t>
            </a:r>
          </a:p>
          <a:p>
            <a:pPr marL="457200" indent="-355600">
              <a:spcBef>
                <a:spcPts val="600"/>
              </a:spcBef>
              <a:buSzPts val="2000"/>
              <a:buFont typeface="Arial"/>
              <a:buChar char="▸"/>
            </a:pPr>
            <a:r>
              <a:rPr lang="en-US" dirty="0" smtClean="0">
                <a:solidFill>
                  <a:schemeClr val="tx1"/>
                </a:solidFill>
                <a:latin typeface="Montserrat" panose="020B0604020202020204" charset="-18"/>
              </a:rPr>
              <a:t>Current </a:t>
            </a:r>
            <a:r>
              <a:rPr lang="en-US" dirty="0">
                <a:solidFill>
                  <a:schemeClr val="tx1"/>
                </a:solidFill>
                <a:latin typeface="Montserrat" panose="020B0604020202020204" charset="-18"/>
              </a:rPr>
              <a:t>algorithms </a:t>
            </a:r>
            <a:r>
              <a:rPr lang="en-US" dirty="0" smtClean="0">
                <a:solidFill>
                  <a:schemeClr val="tx1"/>
                </a:solidFill>
                <a:latin typeface="Montserrat" panose="020B0604020202020204" charset="-18"/>
              </a:rPr>
              <a:t>are limited </a:t>
            </a:r>
            <a:r>
              <a:rPr lang="en-US" dirty="0">
                <a:solidFill>
                  <a:schemeClr val="tx1"/>
                </a:solidFill>
                <a:latin typeface="Montserrat" panose="020B0604020202020204" charset="-18"/>
              </a:rPr>
              <a:t>by GPU </a:t>
            </a:r>
            <a:r>
              <a:rPr lang="en-US" dirty="0" smtClean="0">
                <a:solidFill>
                  <a:schemeClr val="tx1"/>
                </a:solidFill>
                <a:latin typeface="Montserrat" panose="020B0604020202020204" charset="-18"/>
              </a:rPr>
              <a:t>DRAM</a:t>
            </a:r>
            <a:r>
              <a:rPr lang="sl-SI" dirty="0" smtClean="0">
                <a:solidFill>
                  <a:schemeClr val="tx1"/>
                </a:solidFill>
                <a:latin typeface="Montserrat" panose="020B0604020202020204" charset="-18"/>
              </a:rPr>
              <a:t>.</a:t>
            </a:r>
          </a:p>
          <a:p>
            <a:pPr marL="457200" indent="-355600">
              <a:spcBef>
                <a:spcPts val="600"/>
              </a:spcBef>
              <a:buSzPts val="2000"/>
              <a:buFont typeface="Arial"/>
              <a:buChar char="▸"/>
            </a:pPr>
            <a:r>
              <a:rPr lang="en-US" dirty="0" smtClean="0">
                <a:solidFill>
                  <a:schemeClr val="tx1"/>
                </a:solidFill>
                <a:latin typeface="Montserrat" panose="020B0604020202020204" charset="-18"/>
              </a:rPr>
              <a:t>We </a:t>
            </a:r>
            <a:r>
              <a:rPr lang="en-US" dirty="0">
                <a:solidFill>
                  <a:schemeClr val="tx1"/>
                </a:solidFill>
                <a:latin typeface="Montserrat" panose="020B0604020202020204" charset="-18"/>
              </a:rPr>
              <a:t>should be able to configure the algorithms to work in a chunking </a:t>
            </a:r>
            <a:r>
              <a:rPr lang="en-US" dirty="0" smtClean="0">
                <a:solidFill>
                  <a:schemeClr val="tx1"/>
                </a:solidFill>
                <a:latin typeface="Montserrat" panose="020B0604020202020204" charset="-18"/>
              </a:rPr>
              <a:t>fashion</a:t>
            </a:r>
            <a:r>
              <a:rPr lang="sl-SI" dirty="0" smtClean="0">
                <a:solidFill>
                  <a:schemeClr val="tx1"/>
                </a:solidFill>
                <a:latin typeface="Montserrat" panose="020B0604020202020204" charset="-18"/>
              </a:rPr>
              <a:t>.</a:t>
            </a:r>
            <a:endParaRPr lang="en-US" dirty="0">
              <a:solidFill>
                <a:schemeClr val="tx1"/>
              </a:solidFill>
              <a:latin typeface="Montserrat" panose="020B0604020202020204" charset="-18"/>
            </a:endParaRPr>
          </a:p>
          <a:p>
            <a:pPr marL="457200" indent="-355600">
              <a:spcBef>
                <a:spcPts val="600"/>
              </a:spcBef>
              <a:buSzPts val="2000"/>
              <a:buFont typeface="Arial"/>
              <a:buChar char="▸"/>
            </a:pPr>
            <a:endParaRPr lang="sl-SI" dirty="0" smtClean="0">
              <a:latin typeface="Montserrat" panose="020B0604020202020204" charset="-18"/>
            </a:endParaRPr>
          </a:p>
          <a:p>
            <a:pPr marL="457200" lvl="3" indent="-355600">
              <a:spcBef>
                <a:spcPts val="600"/>
              </a:spcBef>
              <a:buSzPts val="2000"/>
              <a:buFont typeface="Arial"/>
              <a:buChar char="▸"/>
            </a:pPr>
            <a:endParaRPr lang="sl-SI" sz="1600" dirty="0" smtClean="0"/>
          </a:p>
          <a:p>
            <a:pPr marL="457200" indent="-355600">
              <a:spcBef>
                <a:spcPts val="600"/>
              </a:spcBef>
              <a:buSzPts val="2000"/>
              <a:buFont typeface="Arial"/>
              <a:buChar char="▸"/>
            </a:pPr>
            <a:endParaRPr lang="sl-SI" sz="1800" dirty="0" smtClean="0"/>
          </a:p>
          <a:p>
            <a:pPr marL="457200" indent="-355600">
              <a:spcBef>
                <a:spcPts val="600"/>
              </a:spcBef>
              <a:buSzPts val="2000"/>
              <a:buFont typeface="Arial"/>
              <a:buChar char="▸"/>
            </a:pPr>
            <a:endParaRPr lang="sl-SI" sz="1800" dirty="0" smtClean="0"/>
          </a:p>
          <a:p>
            <a:pPr marL="457200" indent="-355600">
              <a:spcBef>
                <a:spcPts val="600"/>
              </a:spcBef>
              <a:buSzPts val="2000"/>
              <a:buFont typeface="Arial"/>
              <a:buChar char="▸"/>
            </a:pPr>
            <a:endParaRPr lang="en-US" sz="1800" dirty="0" smtClean="0"/>
          </a:p>
        </p:txBody>
      </p:sp>
      <p:sp>
        <p:nvSpPr>
          <p:cNvPr id="7" name="AutoShape 2" descr="Image result for 2x2x2 cub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3619681408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454820" y="2417862"/>
            <a:ext cx="2343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l-SI" dirty="0"/>
              <a:t> </a:t>
            </a:r>
          </a:p>
        </p:txBody>
      </p:sp>
      <p:sp>
        <p:nvSpPr>
          <p:cNvPr id="5" name="Rectangle 4"/>
          <p:cNvSpPr/>
          <p:nvPr/>
        </p:nvSpPr>
        <p:spPr>
          <a:xfrm>
            <a:off x="4454820" y="2417862"/>
            <a:ext cx="2343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l-SI" dirty="0"/>
              <a:t> </a:t>
            </a:r>
          </a:p>
        </p:txBody>
      </p:sp>
      <p:sp>
        <p:nvSpPr>
          <p:cNvPr id="8" name="Shape 109"/>
          <p:cNvSpPr txBox="1">
            <a:spLocks/>
          </p:cNvSpPr>
          <p:nvPr/>
        </p:nvSpPr>
        <p:spPr>
          <a:xfrm>
            <a:off x="236008" y="1304708"/>
            <a:ext cx="5324100" cy="4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sl-SI" sz="2400" dirty="0" smtClean="0"/>
              <a:t>From </a:t>
            </a:r>
            <a:r>
              <a:rPr lang="sl-SI" sz="2400" dirty="0" smtClean="0">
                <a:solidFill>
                  <a:srgbClr val="FF0000"/>
                </a:solidFill>
              </a:rPr>
              <a:t>single routines </a:t>
            </a:r>
            <a:r>
              <a:rPr lang="sl-SI" sz="2400" dirty="0" smtClean="0"/>
              <a:t>to</a:t>
            </a:r>
          </a:p>
          <a:p>
            <a:r>
              <a:rPr lang="sl-SI" sz="2400" dirty="0" smtClean="0"/>
              <a:t>(almost) </a:t>
            </a:r>
            <a:r>
              <a:rPr lang="sl-SI" sz="2400" dirty="0" smtClean="0">
                <a:solidFill>
                  <a:srgbClr val="FF0000"/>
                </a:solidFill>
              </a:rPr>
              <a:t>entire models</a:t>
            </a:r>
          </a:p>
        </p:txBody>
      </p:sp>
      <p:sp>
        <p:nvSpPr>
          <p:cNvPr id="9" name="Shape 110"/>
          <p:cNvSpPr txBox="1">
            <a:spLocks/>
          </p:cNvSpPr>
          <p:nvPr/>
        </p:nvSpPr>
        <p:spPr>
          <a:xfrm>
            <a:off x="236008" y="1790408"/>
            <a:ext cx="4335992" cy="22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01600">
              <a:spcBef>
                <a:spcPts val="600"/>
              </a:spcBef>
              <a:buSzPts val="2000"/>
            </a:pPr>
            <a:r>
              <a:rPr lang="sl-SI" dirty="0" smtClean="0">
                <a:solidFill>
                  <a:srgbClr val="FF0000"/>
                </a:solidFill>
                <a:latin typeface="Montserrat" panose="020B0604020202020204" charset="-18"/>
              </a:rPr>
              <a:t>Idea: </a:t>
            </a:r>
            <a:r>
              <a:rPr lang="sl-SI" dirty="0" smtClean="0">
                <a:solidFill>
                  <a:schemeClr val="tx1"/>
                </a:solidFill>
                <a:latin typeface="Montserrat" panose="020B0604020202020204" charset="-18"/>
              </a:rPr>
              <a:t>move the bulk of the </a:t>
            </a:r>
            <a:r>
              <a:rPr lang="sl-SI" dirty="0" smtClean="0">
                <a:solidFill>
                  <a:schemeClr val="tx1"/>
                </a:solidFill>
                <a:latin typeface="Montserrat" panose="020B0604020202020204" charset="-18"/>
              </a:rPr>
              <a:t>log-posterior computation </a:t>
            </a:r>
            <a:r>
              <a:rPr lang="sl-SI" dirty="0" smtClean="0">
                <a:solidFill>
                  <a:schemeClr val="tx1"/>
                </a:solidFill>
                <a:latin typeface="Montserrat" panose="020B0604020202020204" charset="-18"/>
              </a:rPr>
              <a:t>(including „hand-made“ gradients) to the GPU.</a:t>
            </a:r>
          </a:p>
          <a:p>
            <a:pPr marL="101600">
              <a:spcBef>
                <a:spcPts val="600"/>
              </a:spcBef>
              <a:buSzPts val="2000"/>
            </a:pPr>
            <a:r>
              <a:rPr lang="sl-SI" dirty="0" smtClean="0">
                <a:solidFill>
                  <a:schemeClr val="tx1"/>
                </a:solidFill>
                <a:latin typeface="Montserrat" panose="020B0604020202020204" charset="-18"/>
              </a:rPr>
              <a:t>Promising results on some models (~100x speedup).</a:t>
            </a:r>
            <a:br>
              <a:rPr lang="sl-SI" dirty="0" smtClean="0">
                <a:solidFill>
                  <a:schemeClr val="tx1"/>
                </a:solidFill>
                <a:latin typeface="Montserrat" panose="020B0604020202020204" charset="-18"/>
              </a:rPr>
            </a:br>
            <a:endParaRPr lang="sl-SI" dirty="0">
              <a:solidFill>
                <a:schemeClr val="tx1"/>
              </a:solidFill>
              <a:latin typeface="Montserrat" panose="020B0604020202020204" charset="-18"/>
            </a:endParaRPr>
          </a:p>
          <a:p>
            <a:pPr marL="101600">
              <a:spcBef>
                <a:spcPts val="600"/>
              </a:spcBef>
              <a:buSzPts val="2000"/>
            </a:pPr>
            <a:r>
              <a:rPr lang="sl-SI" dirty="0" smtClean="0">
                <a:solidFill>
                  <a:schemeClr val="tx1"/>
                </a:solidFill>
                <a:latin typeface="Montserrat" panose="020B0604020202020204" charset="-18"/>
              </a:rPr>
              <a:t>Currently in the works:</a:t>
            </a:r>
            <a:endParaRPr lang="sl-SI" dirty="0">
              <a:solidFill>
                <a:schemeClr val="tx1"/>
              </a:solidFill>
              <a:latin typeface="Montserrat" panose="020B0604020202020204" charset="-18"/>
            </a:endParaRPr>
          </a:p>
          <a:p>
            <a:pPr marL="457200" indent="-355600">
              <a:spcBef>
                <a:spcPts val="600"/>
              </a:spcBef>
              <a:buSzPts val="2000"/>
              <a:buFont typeface="Arial"/>
              <a:buChar char="▸"/>
            </a:pPr>
            <a:r>
              <a:rPr lang="sl-SI" dirty="0" smtClean="0">
                <a:solidFill>
                  <a:schemeClr val="tx1"/>
                </a:solidFill>
                <a:latin typeface="Montserrat" panose="020B0604020202020204" charset="-18"/>
              </a:rPr>
              <a:t>GLM (linear, logistic, Poisson, NB regression...). For example:</a:t>
            </a:r>
          </a:p>
          <a:p>
            <a:pPr marL="101600">
              <a:spcBef>
                <a:spcPts val="600"/>
              </a:spcBef>
              <a:buSzPts val="2000"/>
            </a:pPr>
            <a:r>
              <a:rPr lang="sl-SI" sz="1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sl-SI" sz="105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bernoulli_logit_glm_lpdf(y | X, beta, alpha);</a:t>
            </a:r>
          </a:p>
          <a:p>
            <a:pPr marL="457200" indent="-355600">
              <a:spcBef>
                <a:spcPts val="600"/>
              </a:spcBef>
              <a:buSzPts val="2000"/>
              <a:buFont typeface="Arial"/>
              <a:buChar char="▸"/>
            </a:pPr>
            <a:r>
              <a:rPr lang="sl-SI" dirty="0" smtClean="0">
                <a:solidFill>
                  <a:schemeClr val="tx1"/>
                </a:solidFill>
                <a:latin typeface="Montserrat" panose="020B0604020202020204" charset="-18"/>
              </a:rPr>
              <a:t>Roadblock: Data transfers!</a:t>
            </a:r>
            <a:endParaRPr lang="en-US" dirty="0">
              <a:solidFill>
                <a:schemeClr val="tx1"/>
              </a:solidFill>
              <a:latin typeface="Montserrat" panose="020B0604020202020204" charset="-18"/>
            </a:endParaRPr>
          </a:p>
          <a:p>
            <a:pPr marL="457200" indent="-355600">
              <a:spcBef>
                <a:spcPts val="600"/>
              </a:spcBef>
              <a:buSzPts val="2000"/>
              <a:buFont typeface="Arial"/>
              <a:buChar char="▸"/>
            </a:pPr>
            <a:endParaRPr lang="sl-SI" dirty="0" smtClean="0">
              <a:latin typeface="Montserrat" panose="020B0604020202020204" charset="-18"/>
            </a:endParaRPr>
          </a:p>
          <a:p>
            <a:pPr marL="457200" lvl="3" indent="-355600">
              <a:spcBef>
                <a:spcPts val="600"/>
              </a:spcBef>
              <a:buSzPts val="2000"/>
              <a:buFont typeface="Arial"/>
              <a:buChar char="▸"/>
            </a:pPr>
            <a:endParaRPr lang="sl-SI" sz="1600" dirty="0" smtClean="0"/>
          </a:p>
          <a:p>
            <a:pPr marL="457200" indent="-355600">
              <a:spcBef>
                <a:spcPts val="600"/>
              </a:spcBef>
              <a:buSzPts val="2000"/>
              <a:buFont typeface="Arial"/>
              <a:buChar char="▸"/>
            </a:pPr>
            <a:endParaRPr lang="sl-SI" sz="1800" dirty="0" smtClean="0"/>
          </a:p>
          <a:p>
            <a:pPr marL="457200" indent="-355600">
              <a:spcBef>
                <a:spcPts val="600"/>
              </a:spcBef>
              <a:buSzPts val="2000"/>
              <a:buFont typeface="Arial"/>
              <a:buChar char="▸"/>
            </a:pPr>
            <a:endParaRPr lang="sl-SI" sz="1800" dirty="0" smtClean="0"/>
          </a:p>
          <a:p>
            <a:pPr marL="457200" indent="-355600">
              <a:spcBef>
                <a:spcPts val="600"/>
              </a:spcBef>
              <a:buSzPts val="2000"/>
              <a:buFont typeface="Arial"/>
              <a:buChar char="▸"/>
            </a:pPr>
            <a:endParaRPr lang="en-US" sz="1800" dirty="0" smtClean="0"/>
          </a:p>
        </p:txBody>
      </p:sp>
      <p:sp>
        <p:nvSpPr>
          <p:cNvPr id="7" name="AutoShape 2" descr="Image result for 2x2x2 cub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sl-SI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9180" y="7937"/>
            <a:ext cx="3568192" cy="200710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951" y="2369387"/>
            <a:ext cx="2417861" cy="2417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152694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454820" y="2417862"/>
            <a:ext cx="2343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l-SI" dirty="0"/>
              <a:t> </a:t>
            </a:r>
          </a:p>
        </p:txBody>
      </p:sp>
      <p:sp>
        <p:nvSpPr>
          <p:cNvPr id="5" name="Rectangle 4"/>
          <p:cNvSpPr/>
          <p:nvPr/>
        </p:nvSpPr>
        <p:spPr>
          <a:xfrm>
            <a:off x="4454820" y="2417862"/>
            <a:ext cx="2343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l-SI" dirty="0"/>
              <a:t> </a:t>
            </a:r>
          </a:p>
        </p:txBody>
      </p:sp>
      <p:sp>
        <p:nvSpPr>
          <p:cNvPr id="8" name="Shape 109"/>
          <p:cNvSpPr txBox="1">
            <a:spLocks/>
          </p:cNvSpPr>
          <p:nvPr/>
        </p:nvSpPr>
        <p:spPr>
          <a:xfrm>
            <a:off x="236008" y="1304708"/>
            <a:ext cx="5324100" cy="4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sl-SI" sz="2400" dirty="0" smtClean="0">
                <a:solidFill>
                  <a:srgbClr val="FF0000"/>
                </a:solidFill>
              </a:rPr>
              <a:t>Conclusion</a:t>
            </a:r>
          </a:p>
        </p:txBody>
      </p:sp>
      <p:sp>
        <p:nvSpPr>
          <p:cNvPr id="9" name="Shape 110"/>
          <p:cNvSpPr txBox="1">
            <a:spLocks/>
          </p:cNvSpPr>
          <p:nvPr/>
        </p:nvSpPr>
        <p:spPr>
          <a:xfrm>
            <a:off x="236008" y="1790408"/>
            <a:ext cx="4335992" cy="22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01600">
              <a:spcBef>
                <a:spcPts val="600"/>
              </a:spcBef>
              <a:buSzPts val="2000"/>
            </a:pPr>
            <a:r>
              <a:rPr lang="sl-SI" dirty="0" smtClean="0">
                <a:solidFill>
                  <a:schemeClr val="tx1"/>
                </a:solidFill>
                <a:latin typeface="Montserrat" panose="020B0604020202020204" charset="-18"/>
              </a:rPr>
              <a:t>Currently in the works:</a:t>
            </a:r>
            <a:endParaRPr lang="sl-SI" dirty="0">
              <a:solidFill>
                <a:schemeClr val="tx1"/>
              </a:solidFill>
              <a:latin typeface="Montserrat" panose="020B0604020202020204" charset="-18"/>
            </a:endParaRPr>
          </a:p>
          <a:p>
            <a:pPr marL="457200" indent="-355600">
              <a:spcBef>
                <a:spcPts val="600"/>
              </a:spcBef>
              <a:buSzPts val="2000"/>
              <a:buFont typeface="Arial"/>
              <a:buChar char="▸"/>
            </a:pPr>
            <a:r>
              <a:rPr lang="sl-SI" dirty="0" smtClean="0">
                <a:solidFill>
                  <a:schemeClr val="tx1"/>
                </a:solidFill>
                <a:latin typeface="Montserrat" panose="020B0604020202020204" charset="-18"/>
              </a:rPr>
              <a:t>A</a:t>
            </a:r>
          </a:p>
          <a:p>
            <a:pPr marL="457200" indent="-355600">
              <a:spcBef>
                <a:spcPts val="600"/>
              </a:spcBef>
              <a:buSzPts val="2000"/>
              <a:buFont typeface="Arial"/>
              <a:buChar char="▸"/>
            </a:pPr>
            <a:r>
              <a:rPr lang="sl-SI" dirty="0">
                <a:solidFill>
                  <a:schemeClr val="tx1"/>
                </a:solidFill>
                <a:latin typeface="Montserrat" panose="020B0604020202020204" charset="-18"/>
              </a:rPr>
              <a:t>B</a:t>
            </a:r>
            <a:endParaRPr lang="sl-SI" dirty="0" smtClean="0">
              <a:latin typeface="Montserrat" panose="020B0604020202020204" charset="-18"/>
            </a:endParaRPr>
          </a:p>
          <a:p>
            <a:pPr marL="457200" lvl="3" indent="-355600">
              <a:spcBef>
                <a:spcPts val="600"/>
              </a:spcBef>
              <a:buSzPts val="2000"/>
              <a:buFont typeface="Arial"/>
              <a:buChar char="▸"/>
            </a:pPr>
            <a:endParaRPr lang="sl-SI" sz="1600" dirty="0" smtClean="0"/>
          </a:p>
          <a:p>
            <a:pPr marL="457200" indent="-355600">
              <a:spcBef>
                <a:spcPts val="600"/>
              </a:spcBef>
              <a:buSzPts val="2000"/>
              <a:buFont typeface="Arial"/>
              <a:buChar char="▸"/>
            </a:pPr>
            <a:endParaRPr lang="sl-SI" sz="1800" dirty="0" smtClean="0"/>
          </a:p>
          <a:p>
            <a:pPr marL="457200" indent="-355600">
              <a:spcBef>
                <a:spcPts val="600"/>
              </a:spcBef>
              <a:buSzPts val="2000"/>
              <a:buFont typeface="Arial"/>
              <a:buChar char="▸"/>
            </a:pPr>
            <a:endParaRPr lang="sl-SI" sz="1800" dirty="0" smtClean="0"/>
          </a:p>
          <a:p>
            <a:pPr marL="457200" indent="-355600">
              <a:spcBef>
                <a:spcPts val="600"/>
              </a:spcBef>
              <a:buSzPts val="2000"/>
              <a:buFont typeface="Arial"/>
              <a:buChar char="▸"/>
            </a:pPr>
            <a:endParaRPr lang="en-US" sz="1800" dirty="0" smtClean="0"/>
          </a:p>
        </p:txBody>
      </p:sp>
      <p:sp>
        <p:nvSpPr>
          <p:cNvPr id="7" name="AutoShape 2" descr="Image result for 2x2x2 cub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1727756576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09"/>
          <p:cNvSpPr txBox="1">
            <a:spLocks/>
          </p:cNvSpPr>
          <p:nvPr/>
        </p:nvSpPr>
        <p:spPr>
          <a:xfrm>
            <a:off x="344864" y="1257657"/>
            <a:ext cx="5324100" cy="4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sl-SI" sz="3200" dirty="0" smtClean="0"/>
              <a:t>TALK </a:t>
            </a:r>
            <a:r>
              <a:rPr lang="sl-SI" sz="3200" dirty="0" smtClean="0">
                <a:solidFill>
                  <a:srgbClr val="FF0000"/>
                </a:solidFill>
              </a:rPr>
              <a:t>OUTLINE</a:t>
            </a:r>
            <a:endParaRPr lang="en-US" sz="3200" dirty="0">
              <a:solidFill>
                <a:srgbClr val="FF0000"/>
              </a:solidFill>
            </a:endParaRPr>
          </a:p>
        </p:txBody>
      </p:sp>
      <p:sp>
        <p:nvSpPr>
          <p:cNvPr id="5" name="Shape 110"/>
          <p:cNvSpPr txBox="1">
            <a:spLocks/>
          </p:cNvSpPr>
          <p:nvPr/>
        </p:nvSpPr>
        <p:spPr>
          <a:xfrm>
            <a:off x="257779" y="2194379"/>
            <a:ext cx="4650398" cy="22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355600">
              <a:spcBef>
                <a:spcPts val="600"/>
              </a:spcBef>
              <a:buSzPts val="2000"/>
              <a:buFont typeface="Arial"/>
              <a:buChar char="▸"/>
            </a:pPr>
            <a:r>
              <a:rPr lang="sl-SI" sz="1800" dirty="0" smtClean="0">
                <a:latin typeface="Montserrat" panose="020B0604020202020204" charset="-18"/>
              </a:rPr>
              <a:t>Motivation: </a:t>
            </a:r>
            <a:r>
              <a:rPr lang="sl-SI" sz="1800" dirty="0">
                <a:latin typeface="Montserrat" panose="020B0604020202020204" charset="-18"/>
              </a:rPr>
              <a:t>GP regression</a:t>
            </a:r>
            <a:r>
              <a:rPr lang="sl-SI" sz="1800" dirty="0" smtClean="0">
                <a:latin typeface="Montserrat" panose="020B0604020202020204" charset="-18"/>
              </a:rPr>
              <a:t>.</a:t>
            </a:r>
          </a:p>
          <a:p>
            <a:pPr marL="457200" indent="-355600">
              <a:spcBef>
                <a:spcPts val="600"/>
              </a:spcBef>
              <a:buSzPts val="2000"/>
              <a:buFont typeface="Arial"/>
              <a:buChar char="▸"/>
            </a:pPr>
            <a:r>
              <a:rPr lang="sl-SI" sz="1800" dirty="0" smtClean="0">
                <a:latin typeface="Montserrat" panose="020B0604020202020204" charset="-18"/>
              </a:rPr>
              <a:t>Parallelization &amp; GPUs.</a:t>
            </a:r>
          </a:p>
          <a:p>
            <a:pPr marL="457200" indent="-355600">
              <a:spcBef>
                <a:spcPts val="600"/>
              </a:spcBef>
              <a:buSzPts val="2000"/>
              <a:buFont typeface="Arial"/>
              <a:buChar char="▸"/>
            </a:pPr>
            <a:r>
              <a:rPr lang="sl-SI" sz="1800" dirty="0" smtClean="0">
                <a:latin typeface="Montserrat" panose="020B0604020202020204" charset="-18"/>
              </a:rPr>
              <a:t>Stan + OpenCL.</a:t>
            </a:r>
          </a:p>
          <a:p>
            <a:pPr marL="457200" indent="-355600">
              <a:spcBef>
                <a:spcPts val="600"/>
              </a:spcBef>
              <a:buSzPts val="2000"/>
              <a:buFont typeface="Arial"/>
              <a:buChar char="▸"/>
            </a:pPr>
            <a:r>
              <a:rPr lang="sl-SI" sz="1800" dirty="0" smtClean="0">
                <a:latin typeface="Montserrat" panose="020B0604020202020204" charset="-18"/>
              </a:rPr>
              <a:t>Paralellizing the Cholesky decomposition.</a:t>
            </a:r>
          </a:p>
          <a:p>
            <a:pPr marL="457200" indent="-355600">
              <a:spcBef>
                <a:spcPts val="600"/>
              </a:spcBef>
              <a:buSzPts val="2000"/>
              <a:buFont typeface="Arial"/>
              <a:buChar char="▸"/>
            </a:pPr>
            <a:r>
              <a:rPr lang="sl-SI" sz="1800" dirty="0" smtClean="0">
                <a:latin typeface="Montserrat" panose="020B0604020202020204" charset="-18"/>
              </a:rPr>
              <a:t>Challenges &amp; Roadmap.</a:t>
            </a:r>
            <a:endParaRPr lang="sl-SI" sz="2000" dirty="0" smtClean="0"/>
          </a:p>
          <a:p>
            <a:pPr marL="457200" indent="-355600">
              <a:spcBef>
                <a:spcPts val="600"/>
              </a:spcBef>
              <a:buSzPts val="2000"/>
              <a:buFont typeface="Arial"/>
              <a:buChar char="▸"/>
            </a:pPr>
            <a:endParaRPr lang="sl-SI" sz="1800" dirty="0" smtClean="0"/>
          </a:p>
          <a:p>
            <a:pPr marL="457200" indent="-355600">
              <a:spcBef>
                <a:spcPts val="600"/>
              </a:spcBef>
              <a:buSzPts val="2000"/>
              <a:buFont typeface="Arial"/>
              <a:buChar char="▸"/>
            </a:pPr>
            <a:endParaRPr lang="sl-SI" sz="1800" dirty="0" smtClean="0"/>
          </a:p>
          <a:p>
            <a:pPr marL="457200" indent="-355600">
              <a:spcBef>
                <a:spcPts val="600"/>
              </a:spcBef>
              <a:buSzPts val="2000"/>
              <a:buFont typeface="Arial"/>
              <a:buChar char="▸"/>
            </a:pPr>
            <a:endParaRPr lang="en-US" sz="1800" dirty="0" smtClean="0"/>
          </a:p>
        </p:txBody>
      </p:sp>
    </p:spTree>
    <p:extLst>
      <p:ext uri="{BB962C8B-B14F-4D97-AF65-F5344CB8AC3E}">
        <p14:creationId xmlns:p14="http://schemas.microsoft.com/office/powerpoint/2010/main" val="3636639571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38000" t="6000" r="-1000" b="-4000"/>
          </a:stretch>
        </a:blip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454820" y="2417862"/>
            <a:ext cx="2343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l-SI" dirty="0"/>
              <a:t> </a:t>
            </a:r>
          </a:p>
        </p:txBody>
      </p:sp>
      <p:sp>
        <p:nvSpPr>
          <p:cNvPr id="5" name="Rectangle 4"/>
          <p:cNvSpPr/>
          <p:nvPr/>
        </p:nvSpPr>
        <p:spPr>
          <a:xfrm>
            <a:off x="4454820" y="2417862"/>
            <a:ext cx="2343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l-SI" dirty="0"/>
              <a:t> </a:t>
            </a:r>
          </a:p>
        </p:txBody>
      </p:sp>
      <p:sp>
        <p:nvSpPr>
          <p:cNvPr id="8" name="Shape 109"/>
          <p:cNvSpPr txBox="1">
            <a:spLocks/>
          </p:cNvSpPr>
          <p:nvPr/>
        </p:nvSpPr>
        <p:spPr>
          <a:xfrm>
            <a:off x="323093" y="807715"/>
            <a:ext cx="5324100" cy="4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sl-SI" sz="3200" dirty="0" smtClean="0">
                <a:solidFill>
                  <a:srgbClr val="FF0000"/>
                </a:solidFill>
              </a:rPr>
              <a:t>GP </a:t>
            </a:r>
            <a:r>
              <a:rPr lang="sl-SI" sz="3200" dirty="0" smtClean="0"/>
              <a:t>REGRESSION</a:t>
            </a:r>
            <a:endParaRPr lang="en-US" sz="3200" dirty="0">
              <a:solidFill>
                <a:srgbClr val="FF0000"/>
              </a:solidFill>
            </a:endParaRPr>
          </a:p>
        </p:txBody>
      </p:sp>
      <p:sp>
        <p:nvSpPr>
          <p:cNvPr id="9" name="Shape 110"/>
          <p:cNvSpPr txBox="1">
            <a:spLocks/>
          </p:cNvSpPr>
          <p:nvPr/>
        </p:nvSpPr>
        <p:spPr>
          <a:xfrm>
            <a:off x="243265" y="1388837"/>
            <a:ext cx="4650398" cy="22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01600">
              <a:spcBef>
                <a:spcPts val="600"/>
              </a:spcBef>
              <a:buSzPts val="2000"/>
            </a:pPr>
            <a:r>
              <a:rPr lang="sl-SI" dirty="0">
                <a:solidFill>
                  <a:srgbClr val="FF0000"/>
                </a:solidFill>
                <a:latin typeface="Montserrat" panose="020B0604020202020204" charset="-18"/>
              </a:rPr>
              <a:t>Gaussian </a:t>
            </a:r>
            <a:r>
              <a:rPr lang="sl-SI" dirty="0" smtClean="0">
                <a:solidFill>
                  <a:srgbClr val="FF0000"/>
                </a:solidFill>
                <a:latin typeface="Montserrat" panose="020B0604020202020204" charset="-18"/>
              </a:rPr>
              <a:t>Processes </a:t>
            </a:r>
            <a:r>
              <a:rPr lang="sl-SI" dirty="0" smtClean="0">
                <a:solidFill>
                  <a:schemeClr val="tx1"/>
                </a:solidFill>
                <a:latin typeface="Montserrat" panose="020B0604020202020204" charset="-18"/>
              </a:rPr>
              <a:t>are </a:t>
            </a:r>
            <a:r>
              <a:rPr lang="sl-SI" dirty="0" smtClean="0">
                <a:latin typeface="Montserrat" panose="020B0604020202020204" charset="-18"/>
              </a:rPr>
              <a:t>very useful but ...</a:t>
            </a:r>
          </a:p>
          <a:p>
            <a:pPr marL="101600">
              <a:spcBef>
                <a:spcPts val="600"/>
              </a:spcBef>
              <a:buSzPts val="2000"/>
            </a:pPr>
            <a:r>
              <a:rPr lang="sl-SI" dirty="0" smtClean="0">
                <a:latin typeface="Montserrat" panose="020B0604020202020204" charset="-18"/>
              </a:rPr>
              <a:t>... computation scales unfavorably - O(n</a:t>
            </a:r>
            <a:r>
              <a:rPr lang="sl-SI" baseline="30000" dirty="0" smtClean="0">
                <a:latin typeface="Montserrat" panose="020B0604020202020204" charset="-18"/>
              </a:rPr>
              <a:t>3</a:t>
            </a:r>
            <a:r>
              <a:rPr lang="sl-SI" dirty="0" smtClean="0">
                <a:latin typeface="Montserrat" panose="020B0604020202020204" charset="-18"/>
              </a:rPr>
              <a:t>).</a:t>
            </a:r>
          </a:p>
          <a:p>
            <a:pPr marL="101600">
              <a:spcBef>
                <a:spcPts val="600"/>
              </a:spcBef>
              <a:buSzPts val="2000"/>
            </a:pPr>
            <a:endParaRPr lang="sl-SI" dirty="0" smtClean="0">
              <a:latin typeface="Montserrat" panose="020B0604020202020204" charset="-18"/>
            </a:endParaRPr>
          </a:p>
          <a:p>
            <a:pPr marL="101600">
              <a:spcBef>
                <a:spcPts val="600"/>
              </a:spcBef>
              <a:buSzPts val="2000"/>
            </a:pPr>
            <a:endParaRPr lang="sl-SI" dirty="0">
              <a:latin typeface="Montserrat" panose="020B0604020202020204" charset="-18"/>
            </a:endParaRPr>
          </a:p>
          <a:p>
            <a:pPr marL="101600">
              <a:spcBef>
                <a:spcPts val="600"/>
              </a:spcBef>
              <a:buSzPts val="2000"/>
            </a:pPr>
            <a:endParaRPr lang="sl-SI" dirty="0" smtClean="0">
              <a:latin typeface="Montserrat" panose="020B0604020202020204" charset="-18"/>
            </a:endParaRPr>
          </a:p>
          <a:p>
            <a:pPr marL="101600">
              <a:spcBef>
                <a:spcPts val="600"/>
              </a:spcBef>
              <a:buSzPts val="2000"/>
            </a:pPr>
            <a:endParaRPr lang="sl-SI" dirty="0">
              <a:latin typeface="Montserrat" panose="020B0604020202020204" charset="-18"/>
            </a:endParaRPr>
          </a:p>
          <a:p>
            <a:pPr marL="101600">
              <a:spcBef>
                <a:spcPts val="600"/>
              </a:spcBef>
              <a:buSzPts val="2000"/>
            </a:pPr>
            <a:endParaRPr lang="sl-SI" dirty="0">
              <a:latin typeface="Montserrat" panose="020B0604020202020204" charset="-18"/>
            </a:endParaRPr>
          </a:p>
          <a:p>
            <a:pPr marL="101600">
              <a:spcBef>
                <a:spcPts val="600"/>
              </a:spcBef>
              <a:buSzPts val="2000"/>
            </a:pPr>
            <a:endParaRPr lang="sl-SI" dirty="0" smtClean="0">
              <a:latin typeface="Montserrat" panose="020B0604020202020204" charset="-18"/>
            </a:endParaRPr>
          </a:p>
          <a:p>
            <a:pPr marL="101600">
              <a:spcBef>
                <a:spcPts val="600"/>
              </a:spcBef>
              <a:buSzPts val="2000"/>
            </a:pPr>
            <a:r>
              <a:rPr lang="sl-SI" dirty="0" smtClean="0">
                <a:latin typeface="Montserrat" panose="020B0604020202020204" charset="-18"/>
              </a:rPr>
              <a:t>What can we do?</a:t>
            </a:r>
          </a:p>
          <a:p>
            <a:pPr marL="457200" indent="-355600">
              <a:spcBef>
                <a:spcPts val="600"/>
              </a:spcBef>
              <a:buSzPts val="2000"/>
              <a:buFont typeface="Arial"/>
              <a:buChar char="▸"/>
            </a:pPr>
            <a:r>
              <a:rPr lang="sl-SI" dirty="0" smtClean="0">
                <a:latin typeface="Montserrat" panose="020B0604020202020204" charset="-18"/>
              </a:rPr>
              <a:t>Approximate inference.</a:t>
            </a:r>
          </a:p>
          <a:p>
            <a:pPr marL="457200" indent="-355600">
              <a:spcBef>
                <a:spcPts val="600"/>
              </a:spcBef>
              <a:buSzPts val="2000"/>
              <a:buFont typeface="Arial"/>
              <a:buChar char="▸"/>
            </a:pPr>
            <a:r>
              <a:rPr lang="sl-SI" dirty="0" smtClean="0">
                <a:latin typeface="Montserrat" panose="020B0604020202020204" charset="-18"/>
              </a:rPr>
              <a:t>Run the computation on a better CPU.</a:t>
            </a:r>
          </a:p>
          <a:p>
            <a:pPr marL="457200" indent="-355600">
              <a:spcBef>
                <a:spcPts val="600"/>
              </a:spcBef>
              <a:buSzPts val="2000"/>
              <a:buFont typeface="Arial"/>
              <a:buChar char="▸"/>
            </a:pPr>
            <a:r>
              <a:rPr lang="sl-SI" dirty="0" smtClean="0">
                <a:latin typeface="Montserrat" panose="020B0604020202020204" charset="-18"/>
              </a:rPr>
              <a:t>Run the computation in parallel.</a:t>
            </a:r>
          </a:p>
          <a:p>
            <a:pPr marL="457200" lvl="3" indent="-355600">
              <a:spcBef>
                <a:spcPts val="600"/>
              </a:spcBef>
              <a:buSzPts val="2000"/>
              <a:buFont typeface="Arial"/>
              <a:buChar char="▸"/>
            </a:pPr>
            <a:endParaRPr lang="sl-SI" sz="1600" dirty="0" smtClean="0"/>
          </a:p>
          <a:p>
            <a:pPr marL="457200" indent="-355600">
              <a:spcBef>
                <a:spcPts val="600"/>
              </a:spcBef>
              <a:buSzPts val="2000"/>
              <a:buFont typeface="Arial"/>
              <a:buChar char="▸"/>
            </a:pPr>
            <a:endParaRPr lang="sl-SI" sz="1800" dirty="0" smtClean="0"/>
          </a:p>
          <a:p>
            <a:pPr marL="457200" indent="-355600">
              <a:spcBef>
                <a:spcPts val="600"/>
              </a:spcBef>
              <a:buSzPts val="2000"/>
              <a:buFont typeface="Arial"/>
              <a:buChar char="▸"/>
            </a:pPr>
            <a:endParaRPr lang="sl-SI" sz="1800" dirty="0" smtClean="0"/>
          </a:p>
          <a:p>
            <a:pPr marL="457200" indent="-355600">
              <a:spcBef>
                <a:spcPts val="600"/>
              </a:spcBef>
              <a:buSzPts val="2000"/>
              <a:buFont typeface="Arial"/>
              <a:buChar char="▸"/>
            </a:pPr>
            <a:endParaRPr lang="en-US" sz="1800" dirty="0" smtClean="0"/>
          </a:p>
        </p:txBody>
      </p:sp>
      <p:sp>
        <p:nvSpPr>
          <p:cNvPr id="7" name="AutoShape 2" descr="Image result for 2x2x2 cub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sl-SI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55" t="16979" r="29127" b="13424"/>
          <a:stretch/>
        </p:blipFill>
        <p:spPr>
          <a:xfrm>
            <a:off x="1074057" y="2776439"/>
            <a:ext cx="667657" cy="62428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55" t="38518" r="37160" b="34815"/>
          <a:stretch/>
        </p:blipFill>
        <p:spPr>
          <a:xfrm>
            <a:off x="480862" y="3000162"/>
            <a:ext cx="355599" cy="35940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5533" y="2521914"/>
            <a:ext cx="919618" cy="96241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68" t="4231" r="21270" b="5220"/>
          <a:stretch/>
        </p:blipFill>
        <p:spPr>
          <a:xfrm>
            <a:off x="3129511" y="2265680"/>
            <a:ext cx="1325309" cy="1306285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26000" t="5000" b="-7000"/>
          </a:stretch>
        </a:blip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454820" y="2417862"/>
            <a:ext cx="2343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l-SI" dirty="0"/>
              <a:t> </a:t>
            </a:r>
          </a:p>
        </p:txBody>
      </p:sp>
      <p:sp>
        <p:nvSpPr>
          <p:cNvPr id="5" name="Rectangle 4"/>
          <p:cNvSpPr/>
          <p:nvPr/>
        </p:nvSpPr>
        <p:spPr>
          <a:xfrm>
            <a:off x="4454820" y="2417862"/>
            <a:ext cx="2343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l-SI" dirty="0"/>
              <a:t> </a:t>
            </a:r>
          </a:p>
        </p:txBody>
      </p:sp>
      <p:sp>
        <p:nvSpPr>
          <p:cNvPr id="8" name="Shape 109"/>
          <p:cNvSpPr txBox="1">
            <a:spLocks/>
          </p:cNvSpPr>
          <p:nvPr/>
        </p:nvSpPr>
        <p:spPr>
          <a:xfrm>
            <a:off x="323093" y="807715"/>
            <a:ext cx="5324100" cy="4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sl-SI" sz="2400" dirty="0" smtClean="0">
                <a:solidFill>
                  <a:srgbClr val="FF0000"/>
                </a:solidFill>
              </a:rPr>
              <a:t>PARALLELIZATION </a:t>
            </a:r>
            <a:r>
              <a:rPr lang="sl-SI" sz="2400" dirty="0" smtClean="0"/>
              <a:t>101</a:t>
            </a:r>
          </a:p>
        </p:txBody>
      </p:sp>
      <p:sp>
        <p:nvSpPr>
          <p:cNvPr id="9" name="Shape 110"/>
          <p:cNvSpPr txBox="1">
            <a:spLocks/>
          </p:cNvSpPr>
          <p:nvPr/>
        </p:nvSpPr>
        <p:spPr>
          <a:xfrm>
            <a:off x="243265" y="1388837"/>
            <a:ext cx="4211555" cy="22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01600">
              <a:spcBef>
                <a:spcPts val="600"/>
              </a:spcBef>
              <a:buSzPts val="2000"/>
            </a:pPr>
            <a:r>
              <a:rPr lang="sl-SI" dirty="0" smtClean="0">
                <a:solidFill>
                  <a:schemeClr val="tx1"/>
                </a:solidFill>
                <a:latin typeface="Montserrat" panose="020B0604020202020204" charset="-18"/>
              </a:rPr>
              <a:t>Break the problem up into smaller pieces and compute them in parallel.</a:t>
            </a:r>
          </a:p>
          <a:p>
            <a:pPr marL="101600">
              <a:spcBef>
                <a:spcPts val="600"/>
              </a:spcBef>
              <a:buSzPts val="2000"/>
            </a:pPr>
            <a:endParaRPr lang="sl-SI" dirty="0">
              <a:solidFill>
                <a:schemeClr val="tx1"/>
              </a:solidFill>
              <a:latin typeface="Montserrat" panose="020B0604020202020204" charset="-18"/>
            </a:endParaRPr>
          </a:p>
          <a:p>
            <a:pPr marL="101600">
              <a:spcBef>
                <a:spcPts val="600"/>
              </a:spcBef>
              <a:buSzPts val="2000"/>
            </a:pPr>
            <a:r>
              <a:rPr lang="sl-SI" dirty="0" smtClean="0">
                <a:solidFill>
                  <a:schemeClr val="tx1"/>
                </a:solidFill>
                <a:latin typeface="Montserrat" panose="020B0604020202020204" charset="-18"/>
              </a:rPr>
              <a:t>The pieces must be:</a:t>
            </a:r>
          </a:p>
          <a:p>
            <a:pPr marL="457200" indent="-355600">
              <a:spcBef>
                <a:spcPts val="600"/>
              </a:spcBef>
              <a:buSzPts val="2000"/>
              <a:buFont typeface="Arial"/>
              <a:buChar char="▸"/>
            </a:pPr>
            <a:r>
              <a:rPr lang="sl-SI" dirty="0" smtClean="0">
                <a:solidFill>
                  <a:schemeClr val="tx1"/>
                </a:solidFill>
                <a:latin typeface="Montserrat" panose="020B0604020202020204" charset="-18"/>
              </a:rPr>
              <a:t>Small enough to keep all individual processing units busy most of the time.</a:t>
            </a:r>
          </a:p>
          <a:p>
            <a:pPr marL="457200" indent="-355600">
              <a:spcBef>
                <a:spcPts val="600"/>
              </a:spcBef>
              <a:buSzPts val="2000"/>
              <a:buFont typeface="Arial"/>
              <a:buChar char="▸"/>
            </a:pPr>
            <a:r>
              <a:rPr lang="sl-SI" dirty="0" smtClean="0">
                <a:solidFill>
                  <a:schemeClr val="tx1"/>
                </a:solidFill>
                <a:latin typeface="Montserrat" panose="020B0604020202020204" charset="-18"/>
              </a:rPr>
              <a:t>Large enough to avoid too much overhead with breaking them up and putting them back together.</a:t>
            </a:r>
          </a:p>
          <a:p>
            <a:pPr marL="101600">
              <a:spcBef>
                <a:spcPts val="600"/>
              </a:spcBef>
              <a:buSzPts val="2000"/>
            </a:pPr>
            <a:endParaRPr lang="sl-SI" dirty="0" smtClean="0">
              <a:latin typeface="Montserrat" panose="020B0604020202020204" charset="-18"/>
            </a:endParaRPr>
          </a:p>
          <a:p>
            <a:pPr marL="101600">
              <a:spcBef>
                <a:spcPts val="600"/>
              </a:spcBef>
              <a:buSzPts val="2000"/>
            </a:pPr>
            <a:r>
              <a:rPr lang="sl-SI" dirty="0" smtClean="0">
                <a:latin typeface="Montserrat" panose="020B0604020202020204" charset="-18"/>
              </a:rPr>
              <a:t>Maximum speedup limited by the parts we can‘t parallelize.</a:t>
            </a:r>
          </a:p>
          <a:p>
            <a:pPr marL="457200" lvl="3" indent="-355600">
              <a:spcBef>
                <a:spcPts val="600"/>
              </a:spcBef>
              <a:buSzPts val="2000"/>
              <a:buFont typeface="Arial"/>
              <a:buChar char="▸"/>
            </a:pPr>
            <a:endParaRPr lang="sl-SI" sz="1600" dirty="0" smtClean="0"/>
          </a:p>
          <a:p>
            <a:pPr marL="457200" indent="-355600">
              <a:spcBef>
                <a:spcPts val="600"/>
              </a:spcBef>
              <a:buSzPts val="2000"/>
              <a:buFont typeface="Arial"/>
              <a:buChar char="▸"/>
            </a:pPr>
            <a:endParaRPr lang="sl-SI" sz="1800" dirty="0" smtClean="0"/>
          </a:p>
          <a:p>
            <a:pPr marL="457200" indent="-355600">
              <a:spcBef>
                <a:spcPts val="600"/>
              </a:spcBef>
              <a:buSzPts val="2000"/>
              <a:buFont typeface="Arial"/>
              <a:buChar char="▸"/>
            </a:pPr>
            <a:endParaRPr lang="sl-SI" sz="1800" dirty="0" smtClean="0"/>
          </a:p>
          <a:p>
            <a:pPr marL="457200" indent="-355600">
              <a:spcBef>
                <a:spcPts val="600"/>
              </a:spcBef>
              <a:buSzPts val="2000"/>
              <a:buFont typeface="Arial"/>
              <a:buChar char="▸"/>
            </a:pPr>
            <a:endParaRPr lang="en-US" sz="1800" dirty="0" smtClean="0"/>
          </a:p>
        </p:txBody>
      </p:sp>
      <p:sp>
        <p:nvSpPr>
          <p:cNvPr id="7" name="AutoShape 2" descr="Image result for 2x2x2 cub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3781669974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42000" b="-42000"/>
          </a:stretch>
        </a:blip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454820" y="2417862"/>
            <a:ext cx="2343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l-SI" dirty="0"/>
              <a:t> </a:t>
            </a:r>
          </a:p>
        </p:txBody>
      </p:sp>
      <p:sp>
        <p:nvSpPr>
          <p:cNvPr id="5" name="Rectangle 4"/>
          <p:cNvSpPr/>
          <p:nvPr/>
        </p:nvSpPr>
        <p:spPr>
          <a:xfrm>
            <a:off x="4454820" y="2417862"/>
            <a:ext cx="2343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l-SI" dirty="0"/>
              <a:t> </a:t>
            </a:r>
          </a:p>
        </p:txBody>
      </p:sp>
      <p:sp>
        <p:nvSpPr>
          <p:cNvPr id="8" name="Shape 109"/>
          <p:cNvSpPr txBox="1">
            <a:spLocks/>
          </p:cNvSpPr>
          <p:nvPr/>
        </p:nvSpPr>
        <p:spPr>
          <a:xfrm>
            <a:off x="323093" y="807715"/>
            <a:ext cx="5324100" cy="4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sl-SI" sz="2400" dirty="0" smtClean="0"/>
              <a:t>WHY</a:t>
            </a:r>
            <a:r>
              <a:rPr lang="sl-SI" sz="2400" dirty="0" smtClean="0">
                <a:solidFill>
                  <a:srgbClr val="FF0000"/>
                </a:solidFill>
              </a:rPr>
              <a:t> GPUs</a:t>
            </a:r>
            <a:r>
              <a:rPr lang="sl-SI" sz="2400" dirty="0" smtClean="0"/>
              <a:t>?</a:t>
            </a:r>
          </a:p>
        </p:txBody>
      </p:sp>
      <p:sp>
        <p:nvSpPr>
          <p:cNvPr id="9" name="Shape 110"/>
          <p:cNvSpPr txBox="1">
            <a:spLocks/>
          </p:cNvSpPr>
          <p:nvPr/>
        </p:nvSpPr>
        <p:spPr>
          <a:xfrm>
            <a:off x="243266" y="1388837"/>
            <a:ext cx="4137666" cy="22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01600">
              <a:spcBef>
                <a:spcPts val="600"/>
              </a:spcBef>
              <a:buSzPts val="2000"/>
            </a:pPr>
            <a:r>
              <a:rPr lang="sl-SI" dirty="0" smtClean="0">
                <a:solidFill>
                  <a:schemeClr val="tx1"/>
                </a:solidFill>
                <a:latin typeface="Montserrat" panose="020B0604020202020204" charset="-18"/>
              </a:rPr>
              <a:t>Properties of GPUs:</a:t>
            </a:r>
          </a:p>
          <a:p>
            <a:pPr marL="101600">
              <a:spcBef>
                <a:spcPts val="600"/>
              </a:spcBef>
              <a:buSzPts val="2000"/>
            </a:pPr>
            <a:endParaRPr lang="sl-SI" dirty="0" smtClean="0">
              <a:solidFill>
                <a:schemeClr val="tx1"/>
              </a:solidFill>
              <a:latin typeface="Montserrat" panose="020B0604020202020204" charset="-18"/>
            </a:endParaRPr>
          </a:p>
          <a:p>
            <a:pPr marL="457200" indent="-355600">
              <a:spcBef>
                <a:spcPts val="600"/>
              </a:spcBef>
              <a:buSzPts val="2000"/>
              <a:buFont typeface="Arial"/>
              <a:buChar char="▸"/>
            </a:pPr>
            <a:r>
              <a:rPr lang="sl-SI" dirty="0" smtClean="0">
                <a:solidFill>
                  <a:schemeClr val="tx1"/>
                </a:solidFill>
                <a:latin typeface="Montserrat" panose="020B0604020202020204" charset="-18"/>
              </a:rPr>
              <a:t>Everyone </a:t>
            </a:r>
            <a:r>
              <a:rPr lang="sl-SI" dirty="0">
                <a:solidFill>
                  <a:schemeClr val="tx1"/>
                </a:solidFill>
                <a:latin typeface="Montserrat" panose="020B0604020202020204" charset="-18"/>
              </a:rPr>
              <a:t>has a GPU. </a:t>
            </a:r>
            <a:endParaRPr lang="sl-SI" dirty="0" smtClean="0">
              <a:solidFill>
                <a:schemeClr val="tx1"/>
              </a:solidFill>
              <a:latin typeface="Montserrat" panose="020B0604020202020204" charset="-18"/>
            </a:endParaRPr>
          </a:p>
          <a:p>
            <a:pPr marL="457200" indent="-355600">
              <a:spcBef>
                <a:spcPts val="600"/>
              </a:spcBef>
              <a:buSzPts val="2000"/>
              <a:buFont typeface="Arial"/>
              <a:buChar char="▸"/>
            </a:pPr>
            <a:r>
              <a:rPr lang="sl-SI" dirty="0" smtClean="0">
                <a:solidFill>
                  <a:schemeClr val="tx1"/>
                </a:solidFill>
                <a:latin typeface="Montserrat" panose="020B0604020202020204" charset="-18"/>
              </a:rPr>
              <a:t>Massive parallelism – thousands of „cores“ (best performance/cost ratio).</a:t>
            </a:r>
          </a:p>
          <a:p>
            <a:pPr marL="457200" indent="-355600">
              <a:spcBef>
                <a:spcPts val="600"/>
              </a:spcBef>
              <a:buSzPts val="2000"/>
              <a:buFont typeface="Arial"/>
              <a:buChar char="▸"/>
            </a:pPr>
            <a:r>
              <a:rPr lang="sl-SI" dirty="0" smtClean="0">
                <a:solidFill>
                  <a:schemeClr val="tx1"/>
                </a:solidFill>
                <a:latin typeface="Montserrat" panose="020B0604020202020204" charset="-18"/>
              </a:rPr>
              <a:t>Optimized </a:t>
            </a:r>
            <a:r>
              <a:rPr lang="sl-SI" dirty="0">
                <a:solidFill>
                  <a:schemeClr val="tx1"/>
                </a:solidFill>
                <a:latin typeface="Montserrat" panose="020B0604020202020204" charset="-18"/>
              </a:rPr>
              <a:t>for vector and matrix </a:t>
            </a:r>
            <a:r>
              <a:rPr lang="sl-SI" dirty="0" smtClean="0">
                <a:solidFill>
                  <a:schemeClr val="tx1"/>
                </a:solidFill>
                <a:latin typeface="Montserrat" panose="020B0604020202020204" charset="-18"/>
              </a:rPr>
              <a:t>problems.</a:t>
            </a:r>
          </a:p>
          <a:p>
            <a:pPr marL="457200" indent="-355600">
              <a:spcBef>
                <a:spcPts val="600"/>
              </a:spcBef>
              <a:buSzPts val="2000"/>
              <a:buFont typeface="Arial"/>
              <a:buChar char="▸"/>
            </a:pPr>
            <a:r>
              <a:rPr lang="sl-SI" dirty="0" smtClean="0">
                <a:solidFill>
                  <a:schemeClr val="tx1"/>
                </a:solidFill>
                <a:latin typeface="Montserrat" panose="020B0604020202020204" charset="-18"/>
              </a:rPr>
              <a:t>Faster </a:t>
            </a:r>
            <a:r>
              <a:rPr lang="sl-SI" dirty="0">
                <a:solidFill>
                  <a:schemeClr val="tx1"/>
                </a:solidFill>
                <a:latin typeface="Montserrat" panose="020B0604020202020204" charset="-18"/>
              </a:rPr>
              <a:t>data transfers compared to </a:t>
            </a:r>
            <a:r>
              <a:rPr lang="sl-SI" dirty="0" smtClean="0">
                <a:solidFill>
                  <a:schemeClr val="tx1"/>
                </a:solidFill>
                <a:latin typeface="Montserrat" panose="020B0604020202020204" charset="-18"/>
              </a:rPr>
              <a:t>clusters.</a:t>
            </a:r>
            <a:endParaRPr lang="sl-SI" dirty="0">
              <a:solidFill>
                <a:schemeClr val="tx1"/>
              </a:solidFill>
              <a:latin typeface="Montserrat" panose="020B0604020202020204" charset="-18"/>
            </a:endParaRPr>
          </a:p>
          <a:p>
            <a:pPr marL="457200" indent="-355600">
              <a:spcBef>
                <a:spcPts val="600"/>
              </a:spcBef>
              <a:buSzPts val="2000"/>
              <a:buFont typeface="Arial"/>
              <a:buChar char="▸"/>
            </a:pPr>
            <a:r>
              <a:rPr lang="sl-SI" dirty="0" smtClean="0">
                <a:solidFill>
                  <a:schemeClr val="tx1"/>
                </a:solidFill>
                <a:latin typeface="Montserrat" panose="020B0604020202020204" charset="-18"/>
              </a:rPr>
              <a:t>Energy efficient.</a:t>
            </a:r>
            <a:endParaRPr lang="sl-SI" sz="1600" dirty="0" smtClean="0"/>
          </a:p>
          <a:p>
            <a:pPr marL="457200" indent="-355600">
              <a:spcBef>
                <a:spcPts val="600"/>
              </a:spcBef>
              <a:buSzPts val="2000"/>
              <a:buFont typeface="Arial"/>
              <a:buChar char="▸"/>
            </a:pPr>
            <a:endParaRPr lang="sl-SI" sz="1800" dirty="0" smtClean="0"/>
          </a:p>
          <a:p>
            <a:pPr marL="457200" indent="-355600">
              <a:spcBef>
                <a:spcPts val="600"/>
              </a:spcBef>
              <a:buSzPts val="2000"/>
              <a:buFont typeface="Arial"/>
              <a:buChar char="▸"/>
            </a:pPr>
            <a:endParaRPr lang="sl-SI" sz="1800" dirty="0" smtClean="0"/>
          </a:p>
          <a:p>
            <a:pPr marL="457200" indent="-355600">
              <a:spcBef>
                <a:spcPts val="600"/>
              </a:spcBef>
              <a:buSzPts val="2000"/>
              <a:buFont typeface="Arial"/>
              <a:buChar char="▸"/>
            </a:pPr>
            <a:endParaRPr lang="en-US" sz="1800" dirty="0" smtClean="0"/>
          </a:p>
        </p:txBody>
      </p:sp>
      <p:sp>
        <p:nvSpPr>
          <p:cNvPr id="7" name="AutoShape 2" descr="Image result for 2x2x2 cub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1785471092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454820" y="2417862"/>
            <a:ext cx="2343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l-SI" dirty="0"/>
              <a:t> </a:t>
            </a:r>
          </a:p>
        </p:txBody>
      </p:sp>
      <p:sp>
        <p:nvSpPr>
          <p:cNvPr id="5" name="Rectangle 4"/>
          <p:cNvSpPr/>
          <p:nvPr/>
        </p:nvSpPr>
        <p:spPr>
          <a:xfrm>
            <a:off x="4454820" y="2417862"/>
            <a:ext cx="2343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l-SI" dirty="0"/>
              <a:t> </a:t>
            </a:r>
          </a:p>
        </p:txBody>
      </p:sp>
      <p:sp>
        <p:nvSpPr>
          <p:cNvPr id="8" name="Shape 109"/>
          <p:cNvSpPr txBox="1">
            <a:spLocks/>
          </p:cNvSpPr>
          <p:nvPr/>
        </p:nvSpPr>
        <p:spPr>
          <a:xfrm>
            <a:off x="358775" y="3868058"/>
            <a:ext cx="5324100" cy="7055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sl-SI" sz="5400" dirty="0" smtClean="0">
                <a:solidFill>
                  <a:srgbClr val="FF0000"/>
                </a:solidFill>
              </a:rPr>
              <a:t>Stan</a:t>
            </a:r>
            <a:r>
              <a:rPr lang="sl-SI" sz="4000" dirty="0" smtClean="0"/>
              <a:t> </a:t>
            </a:r>
          </a:p>
          <a:p>
            <a:r>
              <a:rPr lang="sl-SI" sz="5400" dirty="0" smtClean="0"/>
              <a:t>+ OpenCL</a:t>
            </a:r>
          </a:p>
        </p:txBody>
      </p:sp>
      <p:sp>
        <p:nvSpPr>
          <p:cNvPr id="7" name="AutoShape 2" descr="Image result for 2x2x2 cub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sl-SI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0894" y="1024525"/>
            <a:ext cx="3917168" cy="2937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447141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454820" y="2417862"/>
            <a:ext cx="2343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l-SI" dirty="0"/>
              <a:t> </a:t>
            </a:r>
          </a:p>
        </p:txBody>
      </p:sp>
      <p:sp>
        <p:nvSpPr>
          <p:cNvPr id="5" name="Rectangle 4"/>
          <p:cNvSpPr/>
          <p:nvPr/>
        </p:nvSpPr>
        <p:spPr>
          <a:xfrm>
            <a:off x="4454820" y="2417862"/>
            <a:ext cx="2343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l-SI" dirty="0"/>
              <a:t> </a:t>
            </a:r>
          </a:p>
        </p:txBody>
      </p:sp>
      <p:sp>
        <p:nvSpPr>
          <p:cNvPr id="8" name="Shape 109"/>
          <p:cNvSpPr txBox="1">
            <a:spLocks/>
          </p:cNvSpPr>
          <p:nvPr/>
        </p:nvSpPr>
        <p:spPr>
          <a:xfrm>
            <a:off x="307975" y="703663"/>
            <a:ext cx="5324100" cy="4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sl-SI" sz="2400" dirty="0" smtClean="0">
                <a:solidFill>
                  <a:srgbClr val="FF0000"/>
                </a:solidFill>
              </a:rPr>
              <a:t>OpenCL</a:t>
            </a:r>
          </a:p>
        </p:txBody>
      </p:sp>
      <p:sp>
        <p:nvSpPr>
          <p:cNvPr id="9" name="Shape 110"/>
          <p:cNvSpPr txBox="1">
            <a:spLocks/>
          </p:cNvSpPr>
          <p:nvPr/>
        </p:nvSpPr>
        <p:spPr>
          <a:xfrm>
            <a:off x="243265" y="1290012"/>
            <a:ext cx="4211555" cy="22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355600">
              <a:spcBef>
                <a:spcPts val="600"/>
              </a:spcBef>
              <a:buSzPts val="2000"/>
              <a:buFont typeface="Arial"/>
              <a:buChar char="▸"/>
            </a:pPr>
            <a:r>
              <a:rPr lang="sl-SI" dirty="0" smtClean="0">
                <a:solidFill>
                  <a:schemeClr val="tx1"/>
                </a:solidFill>
                <a:latin typeface="Montserrat" panose="020B0604020202020204" charset="-18"/>
              </a:rPr>
              <a:t>Parallel </a:t>
            </a:r>
            <a:r>
              <a:rPr lang="sl-SI" dirty="0">
                <a:solidFill>
                  <a:schemeClr val="tx1"/>
                </a:solidFill>
                <a:latin typeface="Montserrat" panose="020B0604020202020204" charset="-18"/>
              </a:rPr>
              <a:t>framework CPUs, GPUs, DSPs, FPGAs</a:t>
            </a:r>
            <a:r>
              <a:rPr lang="sl-SI" dirty="0" smtClean="0">
                <a:solidFill>
                  <a:schemeClr val="tx1"/>
                </a:solidFill>
                <a:latin typeface="Montserrat" panose="020B0604020202020204" charset="-18"/>
              </a:rPr>
              <a:t>,…</a:t>
            </a:r>
          </a:p>
          <a:p>
            <a:pPr marL="457200" indent="-355600">
              <a:spcBef>
                <a:spcPts val="600"/>
              </a:spcBef>
              <a:buSzPts val="2000"/>
              <a:buFont typeface="Arial"/>
              <a:buChar char="▸"/>
            </a:pPr>
            <a:r>
              <a:rPr lang="sl-SI" dirty="0">
                <a:solidFill>
                  <a:schemeClr val="tx1"/>
                </a:solidFill>
                <a:latin typeface="Montserrat" panose="020B0604020202020204" charset="-18"/>
              </a:rPr>
              <a:t>Special functions (kernels) are executed by N threads on target devices</a:t>
            </a:r>
            <a:r>
              <a:rPr lang="sl-SI" dirty="0" smtClean="0">
                <a:solidFill>
                  <a:schemeClr val="tx1"/>
                </a:solidFill>
                <a:latin typeface="Montserrat" panose="020B0604020202020204" charset="-18"/>
              </a:rPr>
              <a:t>.</a:t>
            </a:r>
          </a:p>
          <a:p>
            <a:pPr marL="457200" indent="-355600">
              <a:spcBef>
                <a:spcPts val="600"/>
              </a:spcBef>
              <a:buSzPts val="2000"/>
              <a:buFont typeface="Arial"/>
              <a:buChar char="▸"/>
            </a:pPr>
            <a:r>
              <a:rPr lang="sl-SI" dirty="0" smtClean="0">
                <a:solidFill>
                  <a:schemeClr val="tx1"/>
                </a:solidFill>
                <a:latin typeface="Montserrat" panose="020B0604020202020204" charset="-18"/>
              </a:rPr>
              <a:t>APIs </a:t>
            </a:r>
            <a:r>
              <a:rPr lang="sl-SI" dirty="0">
                <a:solidFill>
                  <a:schemeClr val="tx1"/>
                </a:solidFill>
                <a:latin typeface="Montserrat" panose="020B0604020202020204" charset="-18"/>
              </a:rPr>
              <a:t>for C, C++, Python, </a:t>
            </a:r>
            <a:r>
              <a:rPr lang="sl-SI" dirty="0" smtClean="0">
                <a:solidFill>
                  <a:schemeClr val="tx1"/>
                </a:solidFill>
                <a:latin typeface="Montserrat" panose="020B0604020202020204" charset="-18"/>
              </a:rPr>
              <a:t>Julia…</a:t>
            </a:r>
          </a:p>
          <a:p>
            <a:pPr marL="457200" indent="-355600">
              <a:spcBef>
                <a:spcPts val="600"/>
              </a:spcBef>
              <a:buSzPts val="2000"/>
              <a:buFont typeface="Arial"/>
              <a:buChar char="▸"/>
            </a:pPr>
            <a:r>
              <a:rPr lang="sl-SI" dirty="0" smtClean="0">
                <a:solidFill>
                  <a:schemeClr val="tx1"/>
                </a:solidFill>
                <a:latin typeface="Montserrat" panose="020B0604020202020204" charset="-18"/>
              </a:rPr>
              <a:t>Open </a:t>
            </a:r>
            <a:r>
              <a:rPr lang="sl-SI" dirty="0">
                <a:solidFill>
                  <a:schemeClr val="tx1"/>
                </a:solidFill>
                <a:latin typeface="Montserrat" panose="020B0604020202020204" charset="-18"/>
              </a:rPr>
              <a:t>standard maintained by the Khronos </a:t>
            </a:r>
            <a:r>
              <a:rPr lang="sl-SI" dirty="0" smtClean="0">
                <a:solidFill>
                  <a:schemeClr val="tx1"/>
                </a:solidFill>
                <a:latin typeface="Montserrat" panose="020B0604020202020204" charset="-18"/>
              </a:rPr>
              <a:t>Group.</a:t>
            </a:r>
            <a:endParaRPr lang="sl-SI" dirty="0">
              <a:solidFill>
                <a:schemeClr val="tx1"/>
              </a:solidFill>
              <a:latin typeface="Montserrat" panose="020B0604020202020204" charset="-18"/>
            </a:endParaRPr>
          </a:p>
          <a:p>
            <a:endParaRPr lang="sl-SI" dirty="0" smtClean="0">
              <a:solidFill>
                <a:schemeClr val="tx1"/>
              </a:solidFill>
              <a:latin typeface="Montserrat" panose="020B0604020202020204" charset="-18"/>
            </a:endParaRPr>
          </a:p>
          <a:p>
            <a:r>
              <a:rPr lang="sl-SI" b="1" dirty="0" smtClean="0">
                <a:solidFill>
                  <a:schemeClr val="tx1"/>
                </a:solidFill>
                <a:latin typeface="Montserrat" panose="020B0604020202020204" charset="-18"/>
              </a:rPr>
              <a:t>Typical example:</a:t>
            </a:r>
          </a:p>
          <a:p>
            <a:pPr marL="457200" indent="-355600">
              <a:spcBef>
                <a:spcPts val="600"/>
              </a:spcBef>
              <a:buSzPts val="2000"/>
              <a:buFont typeface="Arial"/>
              <a:buChar char="▸"/>
            </a:pPr>
            <a:r>
              <a:rPr lang="sl-SI" dirty="0">
                <a:solidFill>
                  <a:schemeClr val="tx1"/>
                </a:solidFill>
                <a:latin typeface="Montserrat" panose="020B0604020202020204" charset="-18"/>
              </a:rPr>
              <a:t>C</a:t>
            </a:r>
            <a:r>
              <a:rPr lang="sl-SI" dirty="0" smtClean="0">
                <a:solidFill>
                  <a:schemeClr val="tx1"/>
                </a:solidFill>
                <a:latin typeface="Montserrat" panose="020B0604020202020204" charset="-18"/>
              </a:rPr>
              <a:t>opy </a:t>
            </a:r>
            <a:r>
              <a:rPr lang="sl-SI" dirty="0">
                <a:solidFill>
                  <a:schemeClr val="tx1"/>
                </a:solidFill>
                <a:latin typeface="Montserrat" panose="020B0604020202020204" charset="-18"/>
              </a:rPr>
              <a:t>input data to the OpenCL </a:t>
            </a:r>
            <a:r>
              <a:rPr lang="sl-SI" dirty="0" smtClean="0">
                <a:solidFill>
                  <a:schemeClr val="tx1"/>
                </a:solidFill>
                <a:latin typeface="Montserrat" panose="020B0604020202020204" charset="-18"/>
              </a:rPr>
              <a:t>device,</a:t>
            </a:r>
            <a:endParaRPr lang="sl-SI" dirty="0">
              <a:solidFill>
                <a:schemeClr val="tx1"/>
              </a:solidFill>
              <a:latin typeface="Montserrat" panose="020B0604020202020204" charset="-18"/>
            </a:endParaRPr>
          </a:p>
          <a:p>
            <a:pPr marL="457200" indent="-355600">
              <a:spcBef>
                <a:spcPts val="600"/>
              </a:spcBef>
              <a:buSzPts val="2000"/>
              <a:buFont typeface="Arial"/>
              <a:buChar char="▸"/>
            </a:pPr>
            <a:r>
              <a:rPr lang="sl-SI" dirty="0" smtClean="0">
                <a:solidFill>
                  <a:schemeClr val="tx1"/>
                </a:solidFill>
                <a:latin typeface="Montserrat" panose="020B0604020202020204" charset="-18"/>
              </a:rPr>
              <a:t>parallel </a:t>
            </a:r>
            <a:r>
              <a:rPr lang="sl-SI" dirty="0">
                <a:solidFill>
                  <a:schemeClr val="tx1"/>
                </a:solidFill>
                <a:latin typeface="Montserrat" panose="020B0604020202020204" charset="-18"/>
              </a:rPr>
              <a:t>execution of special functions on the OpenCL </a:t>
            </a:r>
            <a:r>
              <a:rPr lang="sl-SI" dirty="0" smtClean="0">
                <a:solidFill>
                  <a:schemeClr val="tx1"/>
                </a:solidFill>
                <a:latin typeface="Montserrat" panose="020B0604020202020204" charset="-18"/>
              </a:rPr>
              <a:t>device and </a:t>
            </a:r>
          </a:p>
          <a:p>
            <a:pPr marL="457200" indent="-355600">
              <a:spcBef>
                <a:spcPts val="600"/>
              </a:spcBef>
              <a:buSzPts val="2000"/>
              <a:buFont typeface="Arial"/>
              <a:buChar char="▸"/>
            </a:pPr>
            <a:r>
              <a:rPr lang="sl-SI" dirty="0" smtClean="0">
                <a:solidFill>
                  <a:schemeClr val="tx1"/>
                </a:solidFill>
                <a:latin typeface="Montserrat" panose="020B0604020202020204" charset="-18"/>
              </a:rPr>
              <a:t>copy </a:t>
            </a:r>
            <a:r>
              <a:rPr lang="sl-SI" dirty="0">
                <a:solidFill>
                  <a:schemeClr val="tx1"/>
                </a:solidFill>
                <a:latin typeface="Montserrat" panose="020B0604020202020204" charset="-18"/>
              </a:rPr>
              <a:t>the results back to the </a:t>
            </a:r>
            <a:r>
              <a:rPr lang="sl-SI" dirty="0" smtClean="0">
                <a:solidFill>
                  <a:schemeClr val="tx1"/>
                </a:solidFill>
                <a:latin typeface="Montserrat" panose="020B0604020202020204" charset="-18"/>
              </a:rPr>
              <a:t>host.</a:t>
            </a:r>
            <a:endParaRPr lang="sl-SI" sz="1600" dirty="0" smtClean="0"/>
          </a:p>
          <a:p>
            <a:pPr marL="457200" indent="-355600">
              <a:spcBef>
                <a:spcPts val="600"/>
              </a:spcBef>
              <a:buSzPts val="2000"/>
              <a:buFont typeface="Arial"/>
              <a:buChar char="▸"/>
            </a:pPr>
            <a:endParaRPr lang="sl-SI" sz="1800" dirty="0" smtClean="0"/>
          </a:p>
          <a:p>
            <a:pPr marL="457200" indent="-355600">
              <a:spcBef>
                <a:spcPts val="600"/>
              </a:spcBef>
              <a:buSzPts val="2000"/>
              <a:buFont typeface="Arial"/>
              <a:buChar char="▸"/>
            </a:pPr>
            <a:endParaRPr lang="sl-SI" sz="1800" dirty="0" smtClean="0"/>
          </a:p>
          <a:p>
            <a:pPr marL="457200" indent="-355600">
              <a:spcBef>
                <a:spcPts val="600"/>
              </a:spcBef>
              <a:buSzPts val="2000"/>
              <a:buFont typeface="Arial"/>
              <a:buChar char="▸"/>
            </a:pPr>
            <a:endParaRPr lang="en-US" sz="1800" dirty="0" smtClean="0"/>
          </a:p>
        </p:txBody>
      </p:sp>
      <p:sp>
        <p:nvSpPr>
          <p:cNvPr id="7" name="AutoShape 2" descr="Image result for 2x2x2 cub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sl-SI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0894" y="1024525"/>
            <a:ext cx="3917168" cy="2937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782992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454820" y="2417862"/>
            <a:ext cx="2343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l-SI" dirty="0"/>
              <a:t> </a:t>
            </a:r>
          </a:p>
        </p:txBody>
      </p:sp>
      <p:sp>
        <p:nvSpPr>
          <p:cNvPr id="5" name="Rectangle 4"/>
          <p:cNvSpPr/>
          <p:nvPr/>
        </p:nvSpPr>
        <p:spPr>
          <a:xfrm>
            <a:off x="4454820" y="2417862"/>
            <a:ext cx="2343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l-SI" dirty="0"/>
              <a:t> </a:t>
            </a:r>
          </a:p>
        </p:txBody>
      </p:sp>
      <p:sp>
        <p:nvSpPr>
          <p:cNvPr id="8" name="Shape 109"/>
          <p:cNvSpPr txBox="1">
            <a:spLocks/>
          </p:cNvSpPr>
          <p:nvPr/>
        </p:nvSpPr>
        <p:spPr>
          <a:xfrm>
            <a:off x="307975" y="1145987"/>
            <a:ext cx="5324100" cy="4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sl-SI" sz="2400" dirty="0" smtClean="0"/>
              <a:t>What‘s an </a:t>
            </a:r>
          </a:p>
          <a:p>
            <a:r>
              <a:rPr lang="sl-SI" sz="2400" dirty="0" smtClean="0"/>
              <a:t>OpenCL </a:t>
            </a:r>
            <a:r>
              <a:rPr lang="sl-SI" sz="2400" dirty="0">
                <a:solidFill>
                  <a:srgbClr val="FF0000"/>
                </a:solidFill>
              </a:rPr>
              <a:t>C</a:t>
            </a:r>
            <a:r>
              <a:rPr lang="sl-SI" sz="2400" dirty="0" smtClean="0">
                <a:solidFill>
                  <a:srgbClr val="FF0000"/>
                </a:solidFill>
              </a:rPr>
              <a:t>ontext</a:t>
            </a:r>
            <a:r>
              <a:rPr lang="sl-SI" sz="2400" dirty="0" smtClean="0"/>
              <a:t>?</a:t>
            </a:r>
          </a:p>
        </p:txBody>
      </p:sp>
      <p:sp>
        <p:nvSpPr>
          <p:cNvPr id="9" name="Shape 110"/>
          <p:cNvSpPr txBox="1">
            <a:spLocks/>
          </p:cNvSpPr>
          <p:nvPr/>
        </p:nvSpPr>
        <p:spPr>
          <a:xfrm>
            <a:off x="243265" y="1729923"/>
            <a:ext cx="4211555" cy="22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01600">
              <a:spcBef>
                <a:spcPts val="600"/>
              </a:spcBef>
              <a:buSzPts val="2000"/>
            </a:pPr>
            <a:r>
              <a:rPr lang="sl-SI" sz="1600" dirty="0" smtClean="0">
                <a:solidFill>
                  <a:schemeClr val="tx1"/>
                </a:solidFill>
                <a:latin typeface="Montserrat" panose="020B0604020202020204" charset="-18"/>
              </a:rPr>
              <a:t>It‘s like a scheduler: </a:t>
            </a:r>
          </a:p>
          <a:p>
            <a:pPr marL="457200" indent="-355600">
              <a:spcBef>
                <a:spcPts val="600"/>
              </a:spcBef>
              <a:buSzPts val="2000"/>
              <a:buFont typeface="Arial"/>
              <a:buChar char="▸"/>
            </a:pPr>
            <a:r>
              <a:rPr lang="sl-SI" sz="1600" dirty="0" smtClean="0">
                <a:solidFill>
                  <a:schemeClr val="tx1"/>
                </a:solidFill>
                <a:latin typeface="Montserrat" panose="020B0604020202020204" charset="-18"/>
              </a:rPr>
              <a:t>Manages </a:t>
            </a:r>
            <a:r>
              <a:rPr lang="sl-SI" sz="1600" dirty="0">
                <a:solidFill>
                  <a:schemeClr val="tx1"/>
                </a:solidFill>
                <a:latin typeface="Montserrat" panose="020B0604020202020204" charset="-18"/>
              </a:rPr>
              <a:t>the devices, queues, platforms, memory alloc, etc</a:t>
            </a:r>
            <a:r>
              <a:rPr lang="sl-SI" sz="1600" dirty="0" smtClean="0">
                <a:solidFill>
                  <a:schemeClr val="tx1"/>
                </a:solidFill>
                <a:latin typeface="Montserrat" panose="020B0604020202020204" charset="-18"/>
              </a:rPr>
              <a:t>.</a:t>
            </a:r>
          </a:p>
          <a:p>
            <a:pPr marL="457200" indent="-355600">
              <a:spcBef>
                <a:spcPts val="600"/>
              </a:spcBef>
              <a:buSzPts val="2000"/>
              <a:buFont typeface="Arial"/>
              <a:buChar char="▸"/>
            </a:pPr>
            <a:r>
              <a:rPr lang="sl-SI" sz="1600" dirty="0" smtClean="0">
                <a:solidFill>
                  <a:schemeClr val="tx1"/>
                </a:solidFill>
                <a:latin typeface="Montserrat" panose="020B0604020202020204" charset="-18"/>
              </a:rPr>
              <a:t>Devices</a:t>
            </a:r>
            <a:r>
              <a:rPr lang="sl-SI" sz="1600" dirty="0">
                <a:solidFill>
                  <a:schemeClr val="tx1"/>
                </a:solidFill>
                <a:latin typeface="Montserrat" panose="020B0604020202020204" charset="-18"/>
              </a:rPr>
              <a:t>: GPUs and </a:t>
            </a:r>
            <a:r>
              <a:rPr lang="sl-SI" sz="1600" dirty="0" smtClean="0">
                <a:solidFill>
                  <a:schemeClr val="tx1"/>
                </a:solidFill>
                <a:latin typeface="Montserrat" panose="020B0604020202020204" charset="-18"/>
              </a:rPr>
              <a:t>CPUs.</a:t>
            </a:r>
            <a:endParaRPr lang="sl-SI" sz="1600" dirty="0">
              <a:solidFill>
                <a:schemeClr val="tx1"/>
              </a:solidFill>
              <a:latin typeface="Montserrat" panose="020B0604020202020204" charset="-18"/>
            </a:endParaRPr>
          </a:p>
          <a:p>
            <a:pPr marL="457200" indent="-355600">
              <a:spcBef>
                <a:spcPts val="600"/>
              </a:spcBef>
              <a:buSzPts val="2000"/>
              <a:buFont typeface="Arial"/>
              <a:buChar char="▸"/>
            </a:pPr>
            <a:r>
              <a:rPr lang="sl-SI" sz="1600" dirty="0" smtClean="0">
                <a:solidFill>
                  <a:schemeClr val="tx1"/>
                </a:solidFill>
                <a:latin typeface="Montserrat" panose="020B0604020202020204" charset="-18"/>
              </a:rPr>
              <a:t>Platforms</a:t>
            </a:r>
            <a:r>
              <a:rPr lang="sl-SI" sz="1600" dirty="0">
                <a:solidFill>
                  <a:schemeClr val="tx1"/>
                </a:solidFill>
                <a:latin typeface="Montserrat" panose="020B0604020202020204" charset="-18"/>
              </a:rPr>
              <a:t>: Implementations of OpenCL (Khronos’s OpenCL vs. Intel’s OpenCL</a:t>
            </a:r>
            <a:r>
              <a:rPr lang="sl-SI" sz="1600" dirty="0" smtClean="0">
                <a:solidFill>
                  <a:schemeClr val="tx1"/>
                </a:solidFill>
                <a:latin typeface="Montserrat" panose="020B0604020202020204" charset="-18"/>
              </a:rPr>
              <a:t>).</a:t>
            </a:r>
            <a:endParaRPr lang="sl-SI" sz="1600" dirty="0">
              <a:solidFill>
                <a:schemeClr val="tx1"/>
              </a:solidFill>
              <a:latin typeface="Montserrat" panose="020B0604020202020204" charset="-18"/>
            </a:endParaRPr>
          </a:p>
          <a:p>
            <a:pPr marL="457200" indent="-355600">
              <a:spcBef>
                <a:spcPts val="600"/>
              </a:spcBef>
              <a:buSzPts val="2000"/>
              <a:buFont typeface="Arial"/>
              <a:buChar char="▸"/>
            </a:pPr>
            <a:r>
              <a:rPr lang="sl-SI" sz="1600" dirty="0" smtClean="0">
                <a:solidFill>
                  <a:schemeClr val="tx1"/>
                </a:solidFill>
                <a:latin typeface="Montserrat" panose="020B0604020202020204" charset="-18"/>
              </a:rPr>
              <a:t>The </a:t>
            </a:r>
            <a:r>
              <a:rPr lang="sl-SI" sz="1600" dirty="0">
                <a:solidFill>
                  <a:schemeClr val="tx1"/>
                </a:solidFill>
                <a:latin typeface="Montserrat" panose="020B0604020202020204" charset="-18"/>
              </a:rPr>
              <a:t>context has a ‘program’ object that manages kernels for devices and </a:t>
            </a:r>
            <a:r>
              <a:rPr lang="sl-SI" sz="1600" dirty="0" smtClean="0">
                <a:solidFill>
                  <a:schemeClr val="tx1"/>
                </a:solidFill>
                <a:latin typeface="Montserrat" panose="020B0604020202020204" charset="-18"/>
              </a:rPr>
              <a:t>platforms.</a:t>
            </a:r>
            <a:endParaRPr lang="sl-SI" sz="1600" dirty="0" smtClean="0">
              <a:latin typeface="Montserrat" panose="020B0604020202020204" charset="-18"/>
            </a:endParaRPr>
          </a:p>
          <a:p>
            <a:pPr marL="457200" lvl="3" indent="-355600">
              <a:spcBef>
                <a:spcPts val="600"/>
              </a:spcBef>
              <a:buSzPts val="2000"/>
              <a:buFont typeface="Arial"/>
              <a:buChar char="▸"/>
            </a:pPr>
            <a:endParaRPr lang="sl-SI" sz="1800" dirty="0" smtClean="0"/>
          </a:p>
          <a:p>
            <a:pPr marL="457200" indent="-355600">
              <a:spcBef>
                <a:spcPts val="600"/>
              </a:spcBef>
              <a:buSzPts val="2000"/>
              <a:buFont typeface="Arial"/>
              <a:buChar char="▸"/>
            </a:pPr>
            <a:endParaRPr lang="sl-SI" sz="2000" dirty="0" smtClean="0"/>
          </a:p>
          <a:p>
            <a:pPr marL="457200" indent="-355600">
              <a:spcBef>
                <a:spcPts val="600"/>
              </a:spcBef>
              <a:buSzPts val="2000"/>
              <a:buFont typeface="Arial"/>
              <a:buChar char="▸"/>
            </a:pPr>
            <a:endParaRPr lang="sl-SI" sz="2000" dirty="0" smtClean="0"/>
          </a:p>
          <a:p>
            <a:pPr marL="457200" indent="-355600">
              <a:spcBef>
                <a:spcPts val="600"/>
              </a:spcBef>
              <a:buSzPts val="2000"/>
              <a:buFont typeface="Arial"/>
              <a:buChar char="▸"/>
            </a:pPr>
            <a:endParaRPr lang="en-US" sz="2000" dirty="0" smtClean="0"/>
          </a:p>
        </p:txBody>
      </p:sp>
      <p:sp>
        <p:nvSpPr>
          <p:cNvPr id="7" name="AutoShape 2" descr="Image result for 2x2x2 cub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sl-SI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0894" y="1024525"/>
            <a:ext cx="3917168" cy="2937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661683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Arviragus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3440</TotalTime>
  <Words>935</Words>
  <Application>Microsoft Office PowerPoint</Application>
  <PresentationFormat>On-screen Show (16:9)</PresentationFormat>
  <Paragraphs>296</Paragraphs>
  <Slides>26</Slides>
  <Notes>21</Notes>
  <HiddenSlides>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4" baseType="lpstr">
      <vt:lpstr>Arial</vt:lpstr>
      <vt:lpstr>Cambria Math</vt:lpstr>
      <vt:lpstr>Montserrat</vt:lpstr>
      <vt:lpstr>Lato Light</vt:lpstr>
      <vt:lpstr>Roboto Mono</vt:lpstr>
      <vt:lpstr>Courier New</vt:lpstr>
      <vt:lpstr>Karla</vt:lpstr>
      <vt:lpstr>Arviragus template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Making Kernels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Lower triangular inverse</vt:lpstr>
      <vt:lpstr>Lower triangular inverse</vt:lpstr>
      <vt:lpstr>Lower triangular inverse</vt:lpstr>
      <vt:lpstr>Lower triangular inverse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Erik</dc:creator>
  <cp:lastModifiedBy>Erik</cp:lastModifiedBy>
  <cp:revision>143</cp:revision>
  <dcterms:modified xsi:type="dcterms:W3CDTF">2018-08-28T22:22:27Z</dcterms:modified>
</cp:coreProperties>
</file>